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57" r:id="rId3"/>
    <p:sldId id="258" r:id="rId4"/>
    <p:sldId id="259" r:id="rId5"/>
    <p:sldId id="260" r:id="rId6"/>
    <p:sldId id="270" r:id="rId7"/>
    <p:sldId id="271" r:id="rId8"/>
    <p:sldId id="272" r:id="rId9"/>
    <p:sldId id="263" r:id="rId10"/>
    <p:sldId id="264" r:id="rId11"/>
    <p:sldId id="265" r:id="rId12"/>
    <p:sldId id="266" r:id="rId13"/>
    <p:sldId id="267" r:id="rId14"/>
    <p:sldId id="268" r:id="rId15"/>
    <p:sldId id="269" r:id="rId16"/>
    <p:sldId id="26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75" d="100"/>
          <a:sy n="75" d="100"/>
        </p:scale>
        <p:origin x="-102" y="-15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A388A6-EB8D-4308-90FF-8120F5BCCF9A}" type="datetimeFigureOut">
              <a:rPr lang="en-US"/>
              <a:pPr/>
              <a:t>7/23/2016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C5B186-49EF-44C3-913E-57D37D4A8EF8}" type="slidenum">
              <a:rPr lang="en-US"/>
              <a:pPr/>
              <a:t>‹#›</a:t>
            </a:fld>
            <a:endParaRPr lang="en-US"/>
          </a:p>
        </p:txBody>
      </p:sp>
    </p:spTree>
    <p:extLst>
      <p:ext uri="{BB962C8B-B14F-4D97-AF65-F5344CB8AC3E}">
        <p14:creationId xmlns:p14="http://schemas.microsoft.com/office/powerpoint/2010/main" xmlns="" val="1454722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C5B186-49EF-44C3-913E-57D37D4A8EF8}" type="slidenum">
              <a:rPr lang="en-US"/>
              <a:pPr/>
              <a:t>1</a:t>
            </a:fld>
            <a:endParaRPr lang="en-US"/>
          </a:p>
        </p:txBody>
      </p:sp>
    </p:spTree>
    <p:extLst>
      <p:ext uri="{BB962C8B-B14F-4D97-AF65-F5344CB8AC3E}">
        <p14:creationId xmlns:p14="http://schemas.microsoft.com/office/powerpoint/2010/main" xmlns="" val="3808768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pPr/>
              <a:t>7/23/2016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pPr/>
              <a:t>7/23/2016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pPr/>
              <a:t>7/23/2016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pPr/>
              <a:t>7/23/2016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pPr/>
              <a:t>7/23/2016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pPr/>
              <a:t>7/23/2016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pPr/>
              <a:t>7/23/2016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pPr/>
              <a:t>7/23/2016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pPr/>
              <a:t>7/23/2016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pPr/>
              <a:t>7/23/2016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pPr/>
              <a:t>7/23/2016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7/23/2016</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coun.uvic.ca/learn/program/hndouts/bloom.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education.com/game/less-than-greater-than/" TargetMode="External"/><Relationship Id="rId2" Type="http://schemas.openxmlformats.org/officeDocument/2006/relationships/hyperlink" Target="http://www.abcya.com/comparing_number_values.htm" TargetMode="Externa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hyperlink" Target="http://www.learnalberta.ca/content/me3us/flash/lessonLauncher.html?lesson=lessons/05/m3_05_00_x.sw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maisyflopsandollipops.blogspot.com/" TargetMode="External"/><Relationship Id="rId2" Type="http://schemas.openxmlformats.org/officeDocument/2006/relationships/hyperlink" Target="http://www.udlcenter.org/aboutudl/whatisudl/3principles" TargetMode="External"/><Relationship Id="rId1" Type="http://schemas.openxmlformats.org/officeDocument/2006/relationships/slideLayout" Target="../slideLayouts/slideLayout2.xml"/><Relationship Id="rId4" Type="http://schemas.openxmlformats.org/officeDocument/2006/relationships/hyperlink" Target="http://www.flapjackeducation.com/2011_08_01_archive.ht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solidFill>
                  <a:srgbClr val="0D0D0D"/>
                </a:solidFill>
              </a:rPr>
              <a:t>Universal Design for Learning</a:t>
            </a:r>
            <a:endParaRPr lang="en-US" dirty="0">
              <a:solidFill>
                <a:schemeClr val="tx1"/>
              </a:solidFill>
            </a:endParaRPr>
          </a:p>
        </p:txBody>
      </p:sp>
      <p:sp>
        <p:nvSpPr>
          <p:cNvPr id="3" name="Subtitle 2"/>
          <p:cNvSpPr>
            <a:spLocks noGrp="1"/>
          </p:cNvSpPr>
          <p:nvPr>
            <p:ph type="subTitle" idx="1"/>
          </p:nvPr>
        </p:nvSpPr>
        <p:spPr>
          <a:xfrm>
            <a:off x="8432800" y="4637088"/>
            <a:ext cx="3716315" cy="2155825"/>
          </a:xfrm>
        </p:spPr>
        <p:txBody>
          <a:bodyPr>
            <a:normAutofit fontScale="92500"/>
          </a:bodyPr>
          <a:lstStyle/>
          <a:p>
            <a:pPr>
              <a:lnSpc>
                <a:spcPct val="150000"/>
              </a:lnSpc>
            </a:pPr>
            <a:r>
              <a:rPr lang="en-US" sz="2400" b="1" dirty="0">
                <a:solidFill>
                  <a:srgbClr val="3F3F3F"/>
                </a:solidFill>
                <a:latin typeface="+mj-lt"/>
              </a:rPr>
              <a:t>ETEC 562</a:t>
            </a:r>
            <a:endParaRPr lang="en-US" sz="2400" dirty="0">
              <a:solidFill>
                <a:schemeClr val="tx1"/>
              </a:solidFill>
              <a:latin typeface="+mj-lt"/>
            </a:endParaRPr>
          </a:p>
          <a:p>
            <a:pPr>
              <a:lnSpc>
                <a:spcPct val="150000"/>
              </a:lnSpc>
            </a:pPr>
            <a:r>
              <a:rPr lang="en-US" sz="2400" b="1" dirty="0">
                <a:solidFill>
                  <a:srgbClr val="3F3F3F"/>
                </a:solidFill>
                <a:latin typeface="+mj-lt"/>
              </a:rPr>
              <a:t>Texas A&amp;M University- Commerce </a:t>
            </a:r>
            <a:endParaRPr lang="en-US" sz="2400" dirty="0">
              <a:solidFill>
                <a:schemeClr val="tx1"/>
              </a:solidFill>
              <a:latin typeface="+mj-lt"/>
            </a:endParaRPr>
          </a:p>
          <a:p>
            <a:pPr>
              <a:lnSpc>
                <a:spcPct val="150000"/>
              </a:lnSpc>
            </a:pPr>
            <a:r>
              <a:rPr lang="en-US" sz="2400" b="1" dirty="0">
                <a:solidFill>
                  <a:srgbClr val="3F3F3F"/>
                </a:solidFill>
                <a:latin typeface="+mj-lt"/>
              </a:rPr>
              <a:t>Instructor Dr. Mary Dziorny</a:t>
            </a:r>
            <a:r>
              <a:rPr lang="en-US" sz="2400" dirty="0">
                <a:solidFill>
                  <a:srgbClr val="2683C6"/>
                </a:solidFill>
                <a:latin typeface="+mj-lt"/>
              </a:rPr>
              <a:t> </a:t>
            </a:r>
            <a:endParaRPr lang="en-US" sz="2400" dirty="0">
              <a:solidFill>
                <a:schemeClr val="tx1"/>
              </a:solidFill>
              <a:latin typeface="+mj-lt"/>
            </a:endParaRPr>
          </a:p>
          <a:p>
            <a:pPr>
              <a:lnSpc>
                <a:spcPct val="150000"/>
              </a:lnSpc>
            </a:pPr>
            <a:endParaRPr lang="en-US" dirty="0">
              <a:solidFill>
                <a:schemeClr val="tx1"/>
              </a:solidFill>
              <a:latin typeface="Verdana" charset="0"/>
            </a:endParaRPr>
          </a:p>
        </p:txBody>
      </p:sp>
      <p:sp>
        <p:nvSpPr>
          <p:cNvPr id="4" name="TextBox 3"/>
          <p:cNvSpPr txBox="1"/>
          <p:nvPr/>
        </p:nvSpPr>
        <p:spPr>
          <a:xfrm>
            <a:off x="1091852" y="6062355"/>
            <a:ext cx="7062592" cy="369332"/>
          </a:xfrm>
          <a:prstGeom prst="rect">
            <a:avLst/>
          </a:prstGeom>
        </p:spPr>
        <p:txBody>
          <a:bodyPr wrap="square" rtlCol="0">
            <a:spAutoFit/>
          </a:bodyPr>
          <a:lstStyle/>
          <a:p>
            <a:pPr algn="ctr"/>
            <a:r>
              <a:rPr lang="en-US" b="1" spc="300" dirty="0" smtClean="0">
                <a:solidFill>
                  <a:schemeClr val="accent2">
                    <a:lumMod val="75000"/>
                  </a:schemeClr>
                </a:solidFill>
                <a:latin typeface="+mj-lt"/>
              </a:rPr>
              <a:t>Lauren </a:t>
            </a:r>
            <a:r>
              <a:rPr lang="en-US" b="1" spc="300" dirty="0" err="1" smtClean="0">
                <a:solidFill>
                  <a:schemeClr val="accent2">
                    <a:lumMod val="75000"/>
                  </a:schemeClr>
                </a:solidFill>
                <a:latin typeface="+mj-lt"/>
              </a:rPr>
              <a:t>Finnerty</a:t>
            </a:r>
            <a:r>
              <a:rPr lang="en-US" b="1" spc="300" dirty="0" smtClean="0">
                <a:solidFill>
                  <a:schemeClr val="accent2">
                    <a:lumMod val="75000"/>
                  </a:schemeClr>
                </a:solidFill>
                <a:latin typeface="+mj-lt"/>
              </a:rPr>
              <a:t>, Tameka Giles and Shannon Betz-Decker</a:t>
            </a:r>
            <a:endParaRPr lang="en-US" b="1" spc="300" dirty="0">
              <a:solidFill>
                <a:schemeClr val="accent2">
                  <a:lumMod val="75000"/>
                </a:schemeClr>
              </a:solidFill>
              <a:latin typeface="+mj-lt"/>
            </a:endParaRPr>
          </a:p>
        </p:txBody>
      </p:sp>
    </p:spTree>
    <p:extLst>
      <p:ext uri="{BB962C8B-B14F-4D97-AF65-F5344CB8AC3E}">
        <p14:creationId xmlns:p14="http://schemas.microsoft.com/office/powerpoint/2010/main" xmlns="" val="69016330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862" y="0"/>
            <a:ext cx="6954610" cy="1499616"/>
          </a:xfrm>
        </p:spPr>
        <p:txBody>
          <a:bodyPr>
            <a:noAutofit/>
          </a:bodyPr>
          <a:lstStyle/>
          <a:p>
            <a:pPr algn="ctr"/>
            <a:r>
              <a:rPr lang="en-US" sz="3200" dirty="0" smtClean="0"/>
              <a:t>Differentiated Instruction</a:t>
            </a:r>
            <a:endParaRPr lang="en-US" sz="3200" dirty="0"/>
          </a:p>
        </p:txBody>
      </p:sp>
      <p:sp>
        <p:nvSpPr>
          <p:cNvPr id="3" name="Content Placeholder 2"/>
          <p:cNvSpPr>
            <a:spLocks noGrp="1"/>
          </p:cNvSpPr>
          <p:nvPr>
            <p:ph idx="1"/>
          </p:nvPr>
        </p:nvSpPr>
        <p:spPr>
          <a:xfrm>
            <a:off x="414202" y="1888494"/>
            <a:ext cx="11081694" cy="4499863"/>
          </a:xfrm>
        </p:spPr>
        <p:txBody>
          <a:bodyPr>
            <a:noAutofit/>
          </a:bodyPr>
          <a:lstStyle/>
          <a:p>
            <a:pPr>
              <a:buFont typeface="Arial"/>
              <a:buChar char="•"/>
            </a:pPr>
            <a:r>
              <a:rPr lang="en-US" sz="2400" dirty="0" smtClean="0"/>
              <a:t>Have your room arranged so that workstations can be quickly set up or rearranged. </a:t>
            </a:r>
          </a:p>
          <a:p>
            <a:pPr>
              <a:buFont typeface="Arial"/>
              <a:buChar char="•"/>
            </a:pPr>
            <a:r>
              <a:rPr lang="en-US" sz="2400" dirty="0" smtClean="0"/>
              <a:t>Provide </a:t>
            </a:r>
            <a:r>
              <a:rPr lang="en-US" sz="2400" dirty="0"/>
              <a:t>a variety of materials neatly arranged and organized for student projects. These may include computers with Internet access, reference books, manipulative, construction and drawing materials, and audio/visual materials. </a:t>
            </a:r>
          </a:p>
          <a:p>
            <a:pPr>
              <a:buFont typeface="Arial"/>
              <a:buChar char="•"/>
            </a:pPr>
            <a:r>
              <a:rPr lang="en-US" sz="2400" dirty="0"/>
              <a:t>Think about the complexity of tasks and the thinking skills involved. Adjust your lesson plans to encourage thinking at various levels. Refer to </a:t>
            </a:r>
            <a:r>
              <a:rPr lang="en-US" sz="2400" dirty="0">
                <a:hlinkClick r:id="rId2"/>
              </a:rPr>
              <a:t>Bloom's Taxonomy</a:t>
            </a:r>
            <a:r>
              <a:rPr lang="en-US" sz="2400" dirty="0"/>
              <a:t> to view a continuum of thinking skills. </a:t>
            </a:r>
          </a:p>
          <a:p>
            <a:pPr>
              <a:buFont typeface="Arial"/>
              <a:buChar char="•"/>
            </a:pPr>
            <a:r>
              <a:rPr lang="en-US" sz="2400" dirty="0"/>
              <a:t>Offer several projects from which students can choose that cover the objective(s) on which you will be focusing. Have the choices reflect various learning styles. For example, visual learners may want the option to present what they have learned in a poster or brochure. </a:t>
            </a:r>
          </a:p>
          <a:p>
            <a:endParaRPr lang="en-US" sz="1800" dirty="0"/>
          </a:p>
        </p:txBody>
      </p:sp>
      <p:pic>
        <p:nvPicPr>
          <p:cNvPr id="5" name="Picture 4"/>
          <p:cNvPicPr>
            <a:picLocks noChangeAspect="1"/>
          </p:cNvPicPr>
          <p:nvPr/>
        </p:nvPicPr>
        <p:blipFill>
          <a:blip r:embed="rId3"/>
          <a:stretch>
            <a:fillRect/>
          </a:stretch>
        </p:blipFill>
        <p:spPr>
          <a:xfrm>
            <a:off x="7988300" y="0"/>
            <a:ext cx="4203700" cy="1930400"/>
          </a:xfrm>
          <a:prstGeom prst="rect">
            <a:avLst/>
          </a:prstGeom>
        </p:spPr>
      </p:pic>
    </p:spTree>
    <p:extLst>
      <p:ext uri="{BB962C8B-B14F-4D97-AF65-F5344CB8AC3E}">
        <p14:creationId xmlns:p14="http://schemas.microsoft.com/office/powerpoint/2010/main" xmlns="" val="3902491771"/>
      </p:ext>
    </p:extLst>
  </p:cSld>
  <p:clrMapOvr>
    <a:masterClrMapping/>
  </p:clrMapOvr>
  <p:transition spd="med">
    <p:strips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067" y="488403"/>
            <a:ext cx="7866466" cy="1531307"/>
          </a:xfrm>
        </p:spPr>
        <p:txBody>
          <a:bodyPr>
            <a:noAutofit/>
          </a:bodyPr>
          <a:lstStyle/>
          <a:p>
            <a:pPr algn="ctr"/>
            <a:r>
              <a:rPr lang="en-US" sz="3200" b="1" dirty="0"/>
              <a:t>Differentiated Instruction: Teaching Strategies</a:t>
            </a:r>
            <a:r>
              <a:rPr lang="en-US" sz="3200" dirty="0"/>
              <a:t/>
            </a:r>
            <a:br>
              <a:rPr lang="en-US" sz="3200" dirty="0"/>
            </a:br>
            <a:endParaRPr lang="en-US" sz="3200" dirty="0"/>
          </a:p>
        </p:txBody>
      </p:sp>
      <p:sp>
        <p:nvSpPr>
          <p:cNvPr id="3" name="Content Placeholder 2"/>
          <p:cNvSpPr>
            <a:spLocks noGrp="1"/>
          </p:cNvSpPr>
          <p:nvPr>
            <p:ph idx="1"/>
          </p:nvPr>
        </p:nvSpPr>
        <p:spPr>
          <a:xfrm>
            <a:off x="260530" y="3386265"/>
            <a:ext cx="11593595" cy="2923094"/>
          </a:xfrm>
        </p:spPr>
        <p:txBody>
          <a:bodyPr>
            <a:normAutofit/>
          </a:bodyPr>
          <a:lstStyle/>
          <a:p>
            <a:pPr lvl="0">
              <a:buFont typeface="Wingdings" charset="2"/>
              <a:buChar char="§"/>
            </a:pPr>
            <a:r>
              <a:rPr lang="en-US" sz="2400" dirty="0"/>
              <a:t>Have partners choose nine different objects and draw each object on an index card.</a:t>
            </a:r>
          </a:p>
          <a:p>
            <a:pPr lvl="0">
              <a:buFont typeface="Wingdings" charset="2"/>
              <a:buChar char="§"/>
            </a:pPr>
            <a:r>
              <a:rPr lang="en-US" sz="2400" dirty="0"/>
              <a:t>Have children place the Numeral Cards and the object cards they made facedown in the two stacks.</a:t>
            </a:r>
          </a:p>
          <a:p>
            <a:pPr>
              <a:buFont typeface="Wingdings" charset="2"/>
              <a:buChar char="§"/>
            </a:pPr>
            <a:r>
              <a:rPr lang="en-US" sz="2400" dirty="0"/>
              <a:t>Have each child choose a card from each stack, and use them to write an addition story using the number and item.  For example: </a:t>
            </a:r>
            <a:r>
              <a:rPr lang="en-US" sz="2400" b="1" dirty="0"/>
              <a:t>I have 10 blue crayons and 4 red crayons.  I have 14 crayons. Which color crayon has the greatest</a:t>
            </a:r>
            <a:r>
              <a:rPr lang="en-US" sz="2400" dirty="0"/>
              <a:t> </a:t>
            </a:r>
          </a:p>
        </p:txBody>
      </p:sp>
      <p:pic>
        <p:nvPicPr>
          <p:cNvPr id="4" name="Picture 3"/>
          <p:cNvPicPr>
            <a:picLocks noChangeAspect="1"/>
          </p:cNvPicPr>
          <p:nvPr/>
        </p:nvPicPr>
        <p:blipFill>
          <a:blip r:embed="rId2"/>
          <a:stretch>
            <a:fillRect/>
          </a:stretch>
        </p:blipFill>
        <p:spPr>
          <a:xfrm>
            <a:off x="7881039" y="372784"/>
            <a:ext cx="4310961" cy="2850680"/>
          </a:xfrm>
          <a:prstGeom prst="rect">
            <a:avLst/>
          </a:prstGeom>
        </p:spPr>
      </p:pic>
    </p:spTree>
    <p:extLst>
      <p:ext uri="{BB962C8B-B14F-4D97-AF65-F5344CB8AC3E}">
        <p14:creationId xmlns:p14="http://schemas.microsoft.com/office/powerpoint/2010/main" xmlns="" val="406265399"/>
      </p:ext>
    </p:extLst>
  </p:cSld>
  <p:clrMapOvr>
    <a:masterClrMapping/>
  </p:clrMapOvr>
  <p:transition spd="med">
    <p:cover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1"/>
            <a:ext cx="10972800" cy="691679"/>
          </a:xfrm>
        </p:spPr>
        <p:txBody>
          <a:bodyPr>
            <a:normAutofit fontScale="90000"/>
          </a:bodyPr>
          <a:lstStyle/>
          <a:p>
            <a:pPr algn="ctr"/>
            <a:r>
              <a:rPr lang="en-US" b="1" dirty="0"/>
              <a:t>Activities</a:t>
            </a:r>
            <a:r>
              <a:rPr lang="en-US" b="1" dirty="0" smtClean="0"/>
              <a:t>:</a:t>
            </a:r>
            <a:br>
              <a:rPr lang="en-US" b="1" dirty="0" smtClean="0"/>
            </a:br>
            <a:endParaRPr lang="en-US" dirty="0"/>
          </a:p>
        </p:txBody>
      </p:sp>
      <p:sp>
        <p:nvSpPr>
          <p:cNvPr id="3" name="Content Placeholder 2"/>
          <p:cNvSpPr>
            <a:spLocks noGrp="1"/>
          </p:cNvSpPr>
          <p:nvPr>
            <p:ph idx="1"/>
          </p:nvPr>
        </p:nvSpPr>
        <p:spPr>
          <a:xfrm>
            <a:off x="227964" y="1148880"/>
            <a:ext cx="11964036" cy="5709120"/>
          </a:xfrm>
        </p:spPr>
        <p:txBody>
          <a:bodyPr>
            <a:normAutofit fontScale="25000" lnSpcReduction="20000"/>
          </a:bodyPr>
          <a:lstStyle/>
          <a:p>
            <a:pPr marL="0" indent="0">
              <a:buNone/>
            </a:pPr>
            <a:r>
              <a:rPr lang="en-CA" b="1" dirty="0"/>
              <a:t> </a:t>
            </a:r>
            <a:endParaRPr lang="en-CA" sz="7200" b="1" dirty="0" smtClean="0"/>
          </a:p>
          <a:p>
            <a:pPr marL="0" indent="0">
              <a:buNone/>
            </a:pPr>
            <a:endParaRPr lang="en-US" sz="7200" b="1" dirty="0"/>
          </a:p>
          <a:p>
            <a:pPr marL="0" indent="0">
              <a:buNone/>
            </a:pPr>
            <a:r>
              <a:rPr lang="en-CA" sz="11200" b="1" u="sng" dirty="0" smtClean="0"/>
              <a:t>Center #1</a:t>
            </a:r>
          </a:p>
          <a:p>
            <a:pPr marL="0" indent="0">
              <a:buNone/>
            </a:pPr>
            <a:r>
              <a:rPr lang="en-CA" sz="8000" dirty="0" smtClean="0"/>
              <a:t>What </a:t>
            </a:r>
            <a:r>
              <a:rPr lang="en-CA" sz="8000" dirty="0"/>
              <a:t>you need:</a:t>
            </a:r>
            <a:endParaRPr lang="en-US" sz="8000" dirty="0"/>
          </a:p>
          <a:p>
            <a:pPr lvl="0">
              <a:buFont typeface="Arial"/>
              <a:buChar char="•"/>
            </a:pPr>
            <a:r>
              <a:rPr lang="en-CA" sz="8000" dirty="0" smtClean="0"/>
              <a:t>Alligator </a:t>
            </a:r>
            <a:r>
              <a:rPr lang="en-CA" sz="8000" dirty="0"/>
              <a:t>Worksheet</a:t>
            </a:r>
            <a:endParaRPr lang="en-US" sz="8000" dirty="0"/>
          </a:p>
          <a:p>
            <a:pPr lvl="0">
              <a:buFont typeface="Arial"/>
              <a:buChar char="•"/>
            </a:pPr>
            <a:r>
              <a:rPr lang="en-CA" sz="8000" dirty="0"/>
              <a:t>Gold Fish</a:t>
            </a:r>
            <a:endParaRPr lang="en-US" sz="8000" dirty="0"/>
          </a:p>
          <a:p>
            <a:pPr lvl="0">
              <a:buFont typeface="Arial"/>
              <a:buChar char="•"/>
            </a:pPr>
            <a:r>
              <a:rPr lang="en-CA" sz="8000" dirty="0"/>
              <a:t>Glue</a:t>
            </a:r>
            <a:endParaRPr lang="en-US" sz="8000" dirty="0"/>
          </a:p>
          <a:p>
            <a:pPr lvl="0">
              <a:buFont typeface="Arial"/>
              <a:buChar char="•"/>
            </a:pPr>
            <a:r>
              <a:rPr lang="en-CA" sz="8000" dirty="0"/>
              <a:t>Scissors</a:t>
            </a:r>
            <a:endParaRPr lang="en-US" sz="8000" dirty="0"/>
          </a:p>
          <a:p>
            <a:pPr lvl="0">
              <a:buFont typeface="Arial"/>
              <a:buChar char="•"/>
            </a:pPr>
            <a:r>
              <a:rPr lang="en-CA" sz="8000" dirty="0"/>
              <a:t>Crayons/</a:t>
            </a:r>
            <a:r>
              <a:rPr lang="en-CA" sz="8000" dirty="0" smtClean="0"/>
              <a:t>Markers</a:t>
            </a:r>
            <a:endParaRPr lang="en-US" sz="8000" dirty="0"/>
          </a:p>
          <a:p>
            <a:pPr marL="0" indent="0">
              <a:buNone/>
            </a:pPr>
            <a:endParaRPr lang="en-US" sz="8000" dirty="0"/>
          </a:p>
          <a:p>
            <a:pPr marL="0" indent="0">
              <a:buNone/>
            </a:pPr>
            <a:r>
              <a:rPr lang="en-CA" sz="11200" dirty="0"/>
              <a:t>Students will make a “is greater” than problem with gold fish. Using glue the students will glue down the gold fish in the pond and then cut out the “is greater” than sign and teeth to complete the sentence and then write the problem in the space provided on the worksheet.</a:t>
            </a:r>
            <a:endParaRPr lang="en-US" sz="11200" dirty="0"/>
          </a:p>
          <a:p>
            <a:pPr marL="0" indent="0">
              <a:buNone/>
            </a:pPr>
            <a:r>
              <a:rPr lang="en-US" sz="8000" dirty="0"/>
              <a:t> </a:t>
            </a:r>
          </a:p>
          <a:p>
            <a:endParaRPr lang="en-US" dirty="0"/>
          </a:p>
        </p:txBody>
      </p:sp>
      <p:pic>
        <p:nvPicPr>
          <p:cNvPr id="4" name="Picture 3" descr="http://3.bp.blogspot.com/-SICfrJxQOEI/TzBeOgIHmdI/AAAAAAAABek/JbXr-VGbACg/s320/photo+2+%252811%2529.JPG"/>
          <p:cNvPicPr/>
          <p:nvPr/>
        </p:nvPicPr>
        <p:blipFill>
          <a:blip r:embed="rId2">
            <a:extLst>
              <a:ext uri="{28A0092B-C50C-407E-A947-70E740481C1C}">
                <a14:useLocalDpi xmlns:a14="http://schemas.microsoft.com/office/drawing/2010/main" xmlns="" val="0"/>
              </a:ext>
            </a:extLst>
          </a:blip>
          <a:srcRect/>
          <a:stretch>
            <a:fillRect/>
          </a:stretch>
        </p:blipFill>
        <p:spPr bwMode="auto">
          <a:xfrm>
            <a:off x="4070786" y="1269849"/>
            <a:ext cx="7024118" cy="3136426"/>
          </a:xfrm>
          <a:prstGeom prst="rect">
            <a:avLst/>
          </a:prstGeom>
          <a:noFill/>
          <a:ln>
            <a:noFill/>
          </a:ln>
        </p:spPr>
      </p:pic>
    </p:spTree>
    <p:extLst>
      <p:ext uri="{BB962C8B-B14F-4D97-AF65-F5344CB8AC3E}">
        <p14:creationId xmlns:p14="http://schemas.microsoft.com/office/powerpoint/2010/main" xmlns="" val="3903020020"/>
      </p:ext>
    </p:extLst>
  </p:cSld>
  <p:clrMapOvr>
    <a:masterClrMapping/>
  </p:clrMapOvr>
  <p:transition spd="med">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0137" y="3598795"/>
            <a:ext cx="9603632" cy="1569561"/>
          </a:xfrm>
        </p:spPr>
        <p:txBody>
          <a:bodyPr>
            <a:normAutofit fontScale="90000"/>
          </a:bodyPr>
          <a:lstStyle/>
          <a:p>
            <a:pPr algn="l"/>
            <a:r>
              <a:rPr lang="en-US" sz="2400" b="1" dirty="0">
                <a:latin typeface="+mn-lt"/>
              </a:rPr>
              <a:t>Note: Teacher must prep this game before hand. First, print out labels that will go on the bottom on the cup using the numbers you want your students to solve. Do not include the answer on the label, you can put the answer inside the bottom of the cup if needed </a:t>
            </a:r>
            <a:r>
              <a:rPr lang="en-US" sz="2400" b="1" dirty="0" smtClean="0">
                <a:latin typeface="+mn-lt"/>
              </a:rPr>
              <a:t>.</a:t>
            </a:r>
            <a:endParaRPr lang="en-US" sz="2400" b="1" dirty="0">
              <a:latin typeface="+mn-lt"/>
            </a:endParaRPr>
          </a:p>
        </p:txBody>
      </p:sp>
      <p:sp>
        <p:nvSpPr>
          <p:cNvPr id="4" name="Text Placeholder 3"/>
          <p:cNvSpPr>
            <a:spLocks noGrp="1"/>
          </p:cNvSpPr>
          <p:nvPr>
            <p:ph type="body" sz="half" idx="2"/>
          </p:nvPr>
        </p:nvSpPr>
        <p:spPr>
          <a:xfrm>
            <a:off x="376277" y="5159878"/>
            <a:ext cx="11368897" cy="1698122"/>
          </a:xfrm>
        </p:spPr>
        <p:txBody>
          <a:bodyPr>
            <a:normAutofit fontScale="47500" lnSpcReduction="20000"/>
          </a:bodyPr>
          <a:lstStyle/>
          <a:p>
            <a:r>
              <a:rPr lang="en-US" sz="6000" b="1" dirty="0"/>
              <a:t>Instructions: Students will solve the problem on the bottom of the Dixie cup and stack the cups if they solve the problem correctly. If the students get it wrong, it goes back into the stack and the student get to try it again. </a:t>
            </a:r>
          </a:p>
          <a:p>
            <a:endParaRPr lang="en-US" dirty="0"/>
          </a:p>
        </p:txBody>
      </p:sp>
      <p:pic>
        <p:nvPicPr>
          <p:cNvPr id="6" name="Picture 5" descr="http://4.bp.blogspot.com/-3kih0zTmMNk/TlrNi-rDzdI/AAAAAAAAAEA/WhoHpCzdO8U/s640/t6.png"/>
          <p:cNvPicPr/>
          <p:nvPr/>
        </p:nvPicPr>
        <p:blipFill>
          <a:blip r:embed="rId2">
            <a:extLst>
              <a:ext uri="{28A0092B-C50C-407E-A947-70E740481C1C}">
                <a14:useLocalDpi xmlns:a14="http://schemas.microsoft.com/office/drawing/2010/main" xmlns="" val="0"/>
              </a:ext>
            </a:extLst>
          </a:blip>
          <a:srcRect/>
          <a:stretch>
            <a:fillRect/>
          </a:stretch>
        </p:blipFill>
        <p:spPr bwMode="auto">
          <a:xfrm>
            <a:off x="5079633" y="317541"/>
            <a:ext cx="6665542" cy="2998997"/>
          </a:xfrm>
          <a:prstGeom prst="rect">
            <a:avLst/>
          </a:prstGeom>
          <a:noFill/>
          <a:ln>
            <a:noFill/>
          </a:ln>
        </p:spPr>
      </p:pic>
      <p:sp>
        <p:nvSpPr>
          <p:cNvPr id="7" name="TextBox 6"/>
          <p:cNvSpPr txBox="1"/>
          <p:nvPr/>
        </p:nvSpPr>
        <p:spPr>
          <a:xfrm>
            <a:off x="350967" y="271028"/>
            <a:ext cx="2878140" cy="461665"/>
          </a:xfrm>
          <a:prstGeom prst="rect">
            <a:avLst/>
          </a:prstGeom>
          <a:noFill/>
        </p:spPr>
        <p:txBody>
          <a:bodyPr wrap="square" rtlCol="0">
            <a:spAutoFit/>
          </a:bodyPr>
          <a:lstStyle/>
          <a:p>
            <a:r>
              <a:rPr lang="en-US" sz="2400" u="sng" dirty="0" smtClean="0"/>
              <a:t>Center #2</a:t>
            </a:r>
            <a:endParaRPr lang="en-US" sz="2400" u="sng" dirty="0"/>
          </a:p>
        </p:txBody>
      </p:sp>
      <p:sp>
        <p:nvSpPr>
          <p:cNvPr id="9" name="TextBox 8"/>
          <p:cNvSpPr txBox="1"/>
          <p:nvPr/>
        </p:nvSpPr>
        <p:spPr>
          <a:xfrm>
            <a:off x="402003" y="891766"/>
            <a:ext cx="3491783" cy="2862322"/>
          </a:xfrm>
          <a:prstGeom prst="rect">
            <a:avLst/>
          </a:prstGeom>
          <a:noFill/>
        </p:spPr>
        <p:txBody>
          <a:bodyPr wrap="square" rtlCol="0">
            <a:spAutoFit/>
          </a:bodyPr>
          <a:lstStyle/>
          <a:p>
            <a:r>
              <a:rPr lang="en-US" dirty="0" smtClean="0"/>
              <a:t>What you need:</a:t>
            </a:r>
          </a:p>
          <a:p>
            <a:endParaRPr lang="en-US" dirty="0"/>
          </a:p>
          <a:p>
            <a:pPr marL="285750" indent="-285750">
              <a:buFont typeface="Arial"/>
              <a:buChar char="•"/>
            </a:pPr>
            <a:r>
              <a:rPr lang="en-US" sz="2400" dirty="0" smtClean="0"/>
              <a:t>Dixie Cups</a:t>
            </a:r>
          </a:p>
          <a:p>
            <a:pPr marL="285750" indent="-285750">
              <a:buFont typeface="Arial"/>
              <a:buChar char="•"/>
            </a:pPr>
            <a:r>
              <a:rPr lang="en-US" sz="2400" dirty="0" smtClean="0"/>
              <a:t>Avery #5410 label</a:t>
            </a:r>
          </a:p>
          <a:p>
            <a:r>
              <a:rPr lang="en-US" sz="2400" dirty="0" smtClean="0"/>
              <a:t> (you can write them</a:t>
            </a:r>
          </a:p>
          <a:p>
            <a:r>
              <a:rPr lang="en-US" sz="2400" dirty="0" smtClean="0"/>
              <a:t> on the bottom of the</a:t>
            </a:r>
          </a:p>
          <a:p>
            <a:r>
              <a:rPr lang="en-US" sz="2400" dirty="0" smtClean="0"/>
              <a:t> cup instead of using</a:t>
            </a:r>
          </a:p>
          <a:p>
            <a:r>
              <a:rPr lang="en-US" sz="2400" dirty="0" smtClean="0"/>
              <a:t> label)</a:t>
            </a:r>
          </a:p>
        </p:txBody>
      </p:sp>
    </p:spTree>
    <p:extLst>
      <p:ext uri="{BB962C8B-B14F-4D97-AF65-F5344CB8AC3E}">
        <p14:creationId xmlns:p14="http://schemas.microsoft.com/office/powerpoint/2010/main" xmlns="" val="988964029"/>
      </p:ext>
    </p:extLst>
  </p:cSld>
  <p:clrMapOvr>
    <a:masterClrMapping/>
  </p:clrMapOvr>
  <p:transition spd="med">
    <p:push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http://3.bp.blogspot.com/-QIWuhDz1aOM/UDZW4znJX6I/AAAAAAAABbc/tfyh60rJF1s/s320/Less+than.JPG"/>
          <p:cNvPicPr/>
          <p:nvPr/>
        </p:nvPicPr>
        <p:blipFill>
          <a:blip r:embed="rId2">
            <a:extLst>
              <a:ext uri="{28A0092B-C50C-407E-A947-70E740481C1C}">
                <a14:useLocalDpi xmlns:a14="http://schemas.microsoft.com/office/drawing/2010/main" xmlns="" val="0"/>
              </a:ext>
            </a:extLst>
          </a:blip>
          <a:srcRect/>
          <a:stretch>
            <a:fillRect/>
          </a:stretch>
        </p:blipFill>
        <p:spPr bwMode="auto">
          <a:xfrm>
            <a:off x="6779195" y="572256"/>
            <a:ext cx="5144039" cy="2999477"/>
          </a:xfrm>
          <a:prstGeom prst="rect">
            <a:avLst/>
          </a:prstGeom>
          <a:noFill/>
          <a:ln>
            <a:noFill/>
          </a:ln>
        </p:spPr>
      </p:pic>
      <p:sp>
        <p:nvSpPr>
          <p:cNvPr id="14" name="TextBox 13"/>
          <p:cNvSpPr txBox="1"/>
          <p:nvPr/>
        </p:nvSpPr>
        <p:spPr>
          <a:xfrm>
            <a:off x="0" y="0"/>
            <a:ext cx="3428960" cy="461665"/>
          </a:xfrm>
          <a:prstGeom prst="rect">
            <a:avLst/>
          </a:prstGeom>
          <a:noFill/>
        </p:spPr>
        <p:txBody>
          <a:bodyPr wrap="square" rtlCol="0">
            <a:spAutoFit/>
          </a:bodyPr>
          <a:lstStyle/>
          <a:p>
            <a:r>
              <a:rPr lang="en-US" sz="2400" u="sng" dirty="0" smtClean="0"/>
              <a:t>CENTER #3: </a:t>
            </a:r>
            <a:endParaRPr lang="en-US" sz="2400" u="sng" dirty="0"/>
          </a:p>
        </p:txBody>
      </p:sp>
      <p:sp>
        <p:nvSpPr>
          <p:cNvPr id="15" name="Rectangle 14"/>
          <p:cNvSpPr/>
          <p:nvPr/>
        </p:nvSpPr>
        <p:spPr>
          <a:xfrm>
            <a:off x="1653207" y="0"/>
            <a:ext cx="1965652" cy="461665"/>
          </a:xfrm>
          <a:prstGeom prst="rect">
            <a:avLst/>
          </a:prstGeom>
        </p:spPr>
        <p:txBody>
          <a:bodyPr wrap="none">
            <a:spAutoFit/>
          </a:bodyPr>
          <a:lstStyle/>
          <a:p>
            <a:r>
              <a:rPr lang="en-US" sz="2400" dirty="0"/>
              <a:t>Math Monsters </a:t>
            </a:r>
          </a:p>
        </p:txBody>
      </p:sp>
      <p:sp>
        <p:nvSpPr>
          <p:cNvPr id="19" name="Rectangle 18"/>
          <p:cNvSpPr/>
          <p:nvPr/>
        </p:nvSpPr>
        <p:spPr>
          <a:xfrm>
            <a:off x="-1" y="390722"/>
            <a:ext cx="6480689" cy="3631763"/>
          </a:xfrm>
          <a:prstGeom prst="rect">
            <a:avLst/>
          </a:prstGeom>
        </p:spPr>
        <p:txBody>
          <a:bodyPr wrap="square">
            <a:spAutoFit/>
          </a:bodyPr>
          <a:lstStyle/>
          <a:p>
            <a:r>
              <a:rPr lang="en-US" sz="2400" dirty="0"/>
              <a:t>What you need: </a:t>
            </a:r>
          </a:p>
          <a:p>
            <a:endParaRPr lang="en-US" sz="1400" dirty="0"/>
          </a:p>
          <a:p>
            <a:pPr marL="285750" lvl="0" indent="-285750">
              <a:buFont typeface="Arial"/>
              <a:buChar char="•"/>
            </a:pPr>
            <a:r>
              <a:rPr lang="en-US" sz="2400" dirty="0"/>
              <a:t>Jumbo popsicle </a:t>
            </a:r>
            <a:r>
              <a:rPr lang="en-US" sz="2400" dirty="0" smtClean="0"/>
              <a:t>sticks</a:t>
            </a:r>
          </a:p>
          <a:p>
            <a:pPr marL="285750" lvl="0" indent="-285750">
              <a:buFont typeface="Arial"/>
              <a:buChar char="•"/>
            </a:pPr>
            <a:r>
              <a:rPr lang="en-US" sz="2400" dirty="0" smtClean="0"/>
              <a:t>Paint</a:t>
            </a:r>
            <a:endParaRPr lang="en-US" sz="2400" dirty="0"/>
          </a:p>
          <a:p>
            <a:pPr marL="285750" lvl="0" indent="-285750">
              <a:buFont typeface="Arial"/>
              <a:buChar char="•"/>
            </a:pPr>
            <a:r>
              <a:rPr lang="en-US" sz="2400" dirty="0"/>
              <a:t>Small paint brushes</a:t>
            </a:r>
          </a:p>
          <a:p>
            <a:pPr marL="285750" lvl="0" indent="-285750">
              <a:buFont typeface="Arial"/>
              <a:buChar char="•"/>
            </a:pPr>
            <a:r>
              <a:rPr lang="en-US" sz="2400" dirty="0"/>
              <a:t>Glue</a:t>
            </a:r>
          </a:p>
          <a:p>
            <a:pPr marL="285750" lvl="0" indent="-285750">
              <a:buFont typeface="Arial"/>
              <a:buChar char="•"/>
            </a:pPr>
            <a:r>
              <a:rPr lang="en-US" sz="2400" dirty="0" err="1"/>
              <a:t>Googly</a:t>
            </a:r>
            <a:r>
              <a:rPr lang="en-US" sz="2400" dirty="0"/>
              <a:t> eyes</a:t>
            </a:r>
          </a:p>
          <a:p>
            <a:pPr marL="285750" lvl="0" indent="-285750">
              <a:buFont typeface="Arial"/>
              <a:buChar char="•"/>
            </a:pPr>
            <a:r>
              <a:rPr lang="en-US" sz="2400" dirty="0"/>
              <a:t>White construction paper</a:t>
            </a:r>
          </a:p>
          <a:p>
            <a:pPr marL="285750" lvl="0" indent="-285750">
              <a:buFont typeface="Arial"/>
              <a:buChar char="•"/>
            </a:pPr>
            <a:r>
              <a:rPr lang="en-US" sz="2400" dirty="0"/>
              <a:t>Playing cards</a:t>
            </a:r>
          </a:p>
          <a:p>
            <a:pPr marL="285750" lvl="0" indent="-285750">
              <a:buFont typeface="Arial"/>
              <a:buChar char="•"/>
            </a:pPr>
            <a:r>
              <a:rPr lang="en-US" sz="2400" dirty="0"/>
              <a:t>Manipulatives (connecting tubes, counters, </a:t>
            </a:r>
            <a:r>
              <a:rPr lang="en-US" sz="2400" dirty="0" err="1"/>
              <a:t>etc</a:t>
            </a:r>
            <a:r>
              <a:rPr lang="en-US" sz="2400" dirty="0"/>
              <a:t>)</a:t>
            </a:r>
          </a:p>
        </p:txBody>
      </p:sp>
      <p:sp>
        <p:nvSpPr>
          <p:cNvPr id="20" name="Rectangle 19"/>
          <p:cNvSpPr/>
          <p:nvPr/>
        </p:nvSpPr>
        <p:spPr>
          <a:xfrm rot="10800000" flipV="1">
            <a:off x="0" y="4525873"/>
            <a:ext cx="6676087" cy="1993341"/>
          </a:xfrm>
          <a:prstGeom prst="rect">
            <a:avLst/>
          </a:prstGeom>
        </p:spPr>
        <p:txBody>
          <a:bodyPr wrap="square">
            <a:spAutoFit/>
          </a:bodyPr>
          <a:lstStyle/>
          <a:p>
            <a:r>
              <a:rPr lang="en-US" sz="2400" b="1" dirty="0"/>
              <a:t>Instruction</a:t>
            </a:r>
            <a:r>
              <a:rPr lang="en-US" sz="2400" dirty="0"/>
              <a:t>: Paint the jumbo Popsicle sticks and glue the ends together. Place the “</a:t>
            </a:r>
            <a:r>
              <a:rPr lang="en-US" sz="2400" dirty="0" err="1"/>
              <a:t>googly</a:t>
            </a:r>
            <a:r>
              <a:rPr lang="en-US" sz="2400" dirty="0"/>
              <a:t>” eyes where the two popsicle sticks meet. Cut triangles out of the white construction paper and glue them on the edges between the two popsicle sticks.</a:t>
            </a:r>
          </a:p>
        </p:txBody>
      </p:sp>
      <p:sp>
        <p:nvSpPr>
          <p:cNvPr id="21" name="Rectangle 20"/>
          <p:cNvSpPr/>
          <p:nvPr/>
        </p:nvSpPr>
        <p:spPr>
          <a:xfrm>
            <a:off x="7034041" y="3571733"/>
            <a:ext cx="4858472" cy="1938992"/>
          </a:xfrm>
          <a:prstGeom prst="rect">
            <a:avLst/>
          </a:prstGeom>
        </p:spPr>
        <p:txBody>
          <a:bodyPr wrap="square">
            <a:spAutoFit/>
          </a:bodyPr>
          <a:lstStyle/>
          <a:p>
            <a:r>
              <a:rPr lang="en-US" sz="2400" dirty="0"/>
              <a:t>Student can then use these to play games uses playing cards, connecting tubes, counters and any other manipulatives that you might have in the classroom.</a:t>
            </a:r>
          </a:p>
        </p:txBody>
      </p:sp>
    </p:spTree>
    <p:extLst>
      <p:ext uri="{BB962C8B-B14F-4D97-AF65-F5344CB8AC3E}">
        <p14:creationId xmlns:p14="http://schemas.microsoft.com/office/powerpoint/2010/main" xmlns="" val="1698830366"/>
      </p:ext>
    </p:extLst>
  </p:cSld>
  <p:clrMapOvr>
    <a:masterClrMapping/>
  </p:clrMapOvr>
  <p:transition spd="med">
    <p:cut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76" y="3477653"/>
            <a:ext cx="12165124" cy="3739485"/>
          </a:xfrm>
          <a:prstGeom prst="rect">
            <a:avLst/>
          </a:prstGeom>
        </p:spPr>
        <p:txBody>
          <a:bodyPr wrap="square">
            <a:spAutoFit/>
          </a:bodyPr>
          <a:lstStyle/>
          <a:p>
            <a:r>
              <a:rPr lang="en-US" dirty="0"/>
              <a:t> </a:t>
            </a:r>
          </a:p>
          <a:p>
            <a:r>
              <a:rPr lang="en-US" sz="2400" dirty="0"/>
              <a:t>Students will play games on the smart board. Remember to remind your students to take turn. </a:t>
            </a:r>
          </a:p>
          <a:p>
            <a:endParaRPr lang="en-US" sz="1100" dirty="0"/>
          </a:p>
          <a:p>
            <a:r>
              <a:rPr lang="en-US" sz="2400" u="sng" dirty="0">
                <a:hlinkClick r:id="rId2"/>
              </a:rPr>
              <a:t>http://www.abcya.com/comparing_number_values.htm</a:t>
            </a:r>
            <a:endParaRPr lang="en-US" sz="2400" dirty="0"/>
          </a:p>
          <a:p>
            <a:pPr lvl="0"/>
            <a:r>
              <a:rPr lang="en-US" sz="2400" dirty="0"/>
              <a:t>Students can chose easy, medium </a:t>
            </a:r>
            <a:r>
              <a:rPr lang="en-US" sz="2400" dirty="0" smtClean="0"/>
              <a:t>and </a:t>
            </a:r>
            <a:r>
              <a:rPr lang="en-US" sz="2400" dirty="0"/>
              <a:t>hard</a:t>
            </a:r>
            <a:r>
              <a:rPr lang="en-US" sz="2400" dirty="0" smtClean="0"/>
              <a:t>.</a:t>
            </a:r>
            <a:endParaRPr lang="en-US" sz="1050" dirty="0" smtClean="0"/>
          </a:p>
          <a:p>
            <a:pPr lvl="0"/>
            <a:endParaRPr lang="en-US" sz="1100" dirty="0"/>
          </a:p>
          <a:p>
            <a:r>
              <a:rPr lang="en-US" sz="2400" u="sng" dirty="0">
                <a:hlinkClick r:id="rId3"/>
              </a:rPr>
              <a:t>http://www.education.com/game/less-than-greater-than/</a:t>
            </a:r>
            <a:endParaRPr lang="en-US" sz="2400" dirty="0"/>
          </a:p>
          <a:p>
            <a:endParaRPr lang="en-US" sz="1100" dirty="0"/>
          </a:p>
          <a:p>
            <a:r>
              <a:rPr lang="en-US" sz="2400" u="sng" dirty="0">
                <a:hlinkClick r:id="rId4"/>
              </a:rPr>
              <a:t>http://www.learnalberta.ca/content/me3us/flash/lessonLauncher.html?lesson=lessons/05/m3_05_00_x.swf</a:t>
            </a:r>
            <a:endParaRPr lang="en-US" sz="2400" dirty="0"/>
          </a:p>
          <a:p>
            <a:pPr lvl="0"/>
            <a:r>
              <a:rPr lang="en-US" sz="2400" dirty="0"/>
              <a:t>This is a game </a:t>
            </a:r>
            <a:r>
              <a:rPr lang="en-US" sz="2400" dirty="0" smtClean="0"/>
              <a:t>will challenge those kids who needs </a:t>
            </a:r>
            <a:r>
              <a:rPr lang="en-US" sz="2400" dirty="0"/>
              <a:t>a challenge</a:t>
            </a:r>
            <a:r>
              <a:rPr lang="en-US" dirty="0"/>
              <a:t>.</a:t>
            </a:r>
          </a:p>
          <a:p>
            <a:r>
              <a:rPr lang="en-US" dirty="0"/>
              <a:t> </a:t>
            </a:r>
          </a:p>
        </p:txBody>
      </p:sp>
      <p:pic>
        <p:nvPicPr>
          <p:cNvPr id="10" name="Picture 9"/>
          <p:cNvPicPr>
            <a:picLocks noChangeAspect="1"/>
          </p:cNvPicPr>
          <p:nvPr/>
        </p:nvPicPr>
        <p:blipFill>
          <a:blip r:embed="rId5"/>
          <a:stretch>
            <a:fillRect/>
          </a:stretch>
        </p:blipFill>
        <p:spPr>
          <a:xfrm>
            <a:off x="3198343" y="604673"/>
            <a:ext cx="6897203" cy="3042073"/>
          </a:xfrm>
          <a:prstGeom prst="rect">
            <a:avLst/>
          </a:prstGeom>
        </p:spPr>
      </p:pic>
      <p:sp>
        <p:nvSpPr>
          <p:cNvPr id="11" name="TextBox 10"/>
          <p:cNvSpPr txBox="1"/>
          <p:nvPr/>
        </p:nvSpPr>
        <p:spPr>
          <a:xfrm>
            <a:off x="295646" y="94251"/>
            <a:ext cx="7943469" cy="461665"/>
          </a:xfrm>
          <a:prstGeom prst="rect">
            <a:avLst/>
          </a:prstGeom>
          <a:noFill/>
        </p:spPr>
        <p:txBody>
          <a:bodyPr wrap="square" rtlCol="0">
            <a:spAutoFit/>
          </a:bodyPr>
          <a:lstStyle/>
          <a:p>
            <a:r>
              <a:rPr lang="en-US" sz="2400" dirty="0"/>
              <a:t>Center #4: SMART Board Game: Greater Than/Less Than</a:t>
            </a:r>
          </a:p>
        </p:txBody>
      </p:sp>
    </p:spTree>
    <p:extLst>
      <p:ext uri="{BB962C8B-B14F-4D97-AF65-F5344CB8AC3E}">
        <p14:creationId xmlns:p14="http://schemas.microsoft.com/office/powerpoint/2010/main" xmlns="" val="3153328382"/>
      </p:ext>
    </p:extLst>
  </p:cSld>
  <p:clrMapOvr>
    <a:masterClrMapping/>
  </p:clrMapOvr>
  <p:transition>
    <p:cover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024128" y="1693132"/>
            <a:ext cx="9720073" cy="4616228"/>
          </a:xfrm>
        </p:spPr>
        <p:txBody>
          <a:bodyPr>
            <a:normAutofit fontScale="25000" lnSpcReduction="20000"/>
          </a:bodyPr>
          <a:lstStyle/>
          <a:p>
            <a:pPr marL="457200" lvl="0" indent="-457200">
              <a:buClr>
                <a:schemeClr val="accent2">
                  <a:lumMod val="75000"/>
                </a:schemeClr>
              </a:buClr>
              <a:buFont typeface="+mj-lt"/>
              <a:buAutoNum type="arabicPeriod"/>
            </a:pPr>
            <a:r>
              <a:rPr lang="en-US" sz="5600" dirty="0" smtClean="0"/>
              <a:t>What is Universal Design for Learning | National Center On Universal Design for Learning. (</a:t>
            </a:r>
            <a:r>
              <a:rPr lang="en-US" sz="5600" dirty="0" err="1" smtClean="0"/>
              <a:t>n.d</a:t>
            </a:r>
            <a:r>
              <a:rPr lang="en-US" sz="5600" dirty="0" smtClean="0"/>
              <a:t>.). Retrieved July 19, 2016, from http://www.udlcenter.org/aboutudl/whatisudl </a:t>
            </a:r>
          </a:p>
          <a:p>
            <a:pPr marL="457200" lvl="0" indent="-457200">
              <a:buClr>
                <a:schemeClr val="accent2">
                  <a:lumMod val="75000"/>
                </a:schemeClr>
              </a:buClr>
              <a:buFont typeface="+mj-lt"/>
              <a:buAutoNum type="arabicPeriod"/>
            </a:pPr>
            <a:r>
              <a:rPr lang="en-US" sz="5600" dirty="0" smtClean="0"/>
              <a:t>The Three Principles | National Center On Universal Design for Learning. (</a:t>
            </a:r>
            <a:r>
              <a:rPr lang="en-US" sz="5600" dirty="0" err="1" smtClean="0"/>
              <a:t>n.d</a:t>
            </a:r>
            <a:r>
              <a:rPr lang="en-US" sz="5600" dirty="0" smtClean="0"/>
              <a:t>.). Retrieved July 19, 2016, from </a:t>
            </a:r>
            <a:r>
              <a:rPr lang="en-US" sz="5600" u="sng" dirty="0" smtClean="0">
                <a:hlinkClick r:id="rId2"/>
              </a:rPr>
              <a:t>http://www.udlcenter.org/aboutudl/whatisudl/3principles</a:t>
            </a:r>
            <a:endParaRPr lang="en-US" sz="5600" dirty="0" smtClean="0"/>
          </a:p>
          <a:p>
            <a:pPr marL="457200" lvl="0" indent="-457200">
              <a:buClr>
                <a:schemeClr val="accent2">
                  <a:lumMod val="75000"/>
                </a:schemeClr>
              </a:buClr>
              <a:buFont typeface="+mj-lt"/>
              <a:buAutoNum type="arabicPeriod"/>
            </a:pPr>
            <a:r>
              <a:rPr lang="en-US" sz="5600" dirty="0" smtClean="0"/>
              <a:t>About Universal Design for Learning. (</a:t>
            </a:r>
            <a:r>
              <a:rPr lang="en-US" sz="5600" dirty="0" err="1" smtClean="0"/>
              <a:t>n.d</a:t>
            </a:r>
            <a:r>
              <a:rPr lang="en-US" sz="5600" dirty="0" smtClean="0"/>
              <a:t>.). Retrieved July 19, 2016, from http://www.cast.org/our-work/about-udl.html#.V47mCLgrJdg</a:t>
            </a:r>
          </a:p>
          <a:p>
            <a:pPr marL="457200" lvl="0" indent="-457200">
              <a:buClr>
                <a:schemeClr val="accent2">
                  <a:lumMod val="75000"/>
                </a:schemeClr>
              </a:buClr>
              <a:buFont typeface="+mj-lt"/>
              <a:buAutoNum type="arabicPeriod"/>
            </a:pPr>
            <a:r>
              <a:rPr lang="en-US" sz="5600" dirty="0" smtClean="0"/>
              <a:t>Eagleton, M. (2015). Universal Design for Learning. Research Starters: Education (Online Edition),</a:t>
            </a:r>
          </a:p>
          <a:p>
            <a:pPr marL="457200" indent="-457200">
              <a:buClr>
                <a:schemeClr val="accent2">
                  <a:lumMod val="75000"/>
                </a:schemeClr>
              </a:buClr>
              <a:buFont typeface="+mj-lt"/>
              <a:buAutoNum type="arabicPeriod"/>
            </a:pPr>
            <a:r>
              <a:rPr lang="en-US" sz="5600" dirty="0"/>
              <a:t>Gatton, J. (2012, August 23). Retrieved from </a:t>
            </a:r>
            <a:r>
              <a:rPr lang="en-US" sz="5600" dirty="0">
                <a:hlinkClick r:id="rId3"/>
              </a:rPr>
              <a:t>http://maisyflopsandollipops.blogspot.com</a:t>
            </a:r>
            <a:r>
              <a:rPr lang="en-US" sz="5600" dirty="0" smtClean="0">
                <a:hlinkClick r:id="rId3"/>
              </a:rPr>
              <a:t>/</a:t>
            </a:r>
            <a:endParaRPr lang="en-US" sz="5600" dirty="0" smtClean="0"/>
          </a:p>
          <a:p>
            <a:pPr marL="457200" indent="-457200">
              <a:buClr>
                <a:schemeClr val="accent2">
                  <a:lumMod val="75000"/>
                </a:schemeClr>
              </a:buClr>
              <a:buFont typeface="+mj-lt"/>
              <a:buAutoNum type="arabicPeriod"/>
            </a:pPr>
            <a:r>
              <a:rPr lang="en-US" sz="5600" dirty="0"/>
              <a:t>Green, S. (2011, August 28). Retrieved from </a:t>
            </a:r>
            <a:r>
              <a:rPr lang="en-US" sz="5600" dirty="0">
                <a:hlinkClick r:id="rId4"/>
              </a:rPr>
              <a:t>http://www.flapjackeducation.com/</a:t>
            </a:r>
            <a:r>
              <a:rPr lang="en-US" sz="5600" dirty="0" smtClean="0">
                <a:hlinkClick r:id="rId4"/>
              </a:rPr>
              <a:t>2011_08_01_archive.htm</a:t>
            </a:r>
            <a:endParaRPr lang="en-US" sz="5600" dirty="0"/>
          </a:p>
          <a:p>
            <a:pPr marL="457200" indent="-457200">
              <a:buClr>
                <a:schemeClr val="accent2">
                  <a:lumMod val="75000"/>
                </a:schemeClr>
              </a:buClr>
              <a:buFont typeface="+mj-lt"/>
              <a:buAutoNum type="arabicPeriod"/>
            </a:pPr>
            <a:r>
              <a:rPr lang="en-US" sz="5600" dirty="0"/>
              <a:t>Shaw, J. (2012, February 06). Retrieved from http://www.lessonplandiva.com/2012/02/freebies-ideas-and-science-activities.html </a:t>
            </a:r>
            <a:endParaRPr lang="en-US" sz="5600" dirty="0" smtClean="0"/>
          </a:p>
          <a:p>
            <a:pPr marL="457200" indent="-457200">
              <a:buClr>
                <a:schemeClr val="accent2">
                  <a:lumMod val="75000"/>
                </a:schemeClr>
              </a:buClr>
              <a:buFont typeface="+mj-lt"/>
              <a:buAutoNum type="arabicPeriod"/>
            </a:pPr>
            <a:r>
              <a:rPr lang="en-US" sz="5600" dirty="0" smtClean="0"/>
              <a:t>Jerome </a:t>
            </a:r>
            <a:r>
              <a:rPr lang="en-US" sz="5600" dirty="0" smtClean="0"/>
              <a:t>Bruner. </a:t>
            </a:r>
            <a:r>
              <a:rPr lang="en-US" sz="5600" dirty="0" err="1" smtClean="0"/>
              <a:t>nd</a:t>
            </a:r>
            <a:r>
              <a:rPr lang="en-US" sz="5600" dirty="0" smtClean="0"/>
              <a:t>. In </a:t>
            </a:r>
            <a:r>
              <a:rPr lang="en-US" sz="5600" dirty="0" err="1" smtClean="0"/>
              <a:t>Wikipedia.Retrieved</a:t>
            </a:r>
            <a:r>
              <a:rPr lang="en-US" sz="5600" dirty="0" smtClean="0"/>
              <a:t> July, 23, 2016, from http://en.wikipedia.org/wiki/Jerome_Butler  (This is for the attached </a:t>
            </a:r>
            <a:r>
              <a:rPr lang="en-US" sz="5600" dirty="0" err="1" smtClean="0"/>
              <a:t>pic</a:t>
            </a:r>
            <a:r>
              <a:rPr lang="en-US" sz="5600" dirty="0" smtClean="0"/>
              <a:t>)</a:t>
            </a:r>
            <a:endParaRPr lang="en-US" sz="5600" dirty="0" smtClean="0"/>
          </a:p>
          <a:p>
            <a:pPr marL="457200" indent="-457200">
              <a:buClr>
                <a:schemeClr val="accent2">
                  <a:lumMod val="75000"/>
                </a:schemeClr>
              </a:buClr>
              <a:buFont typeface="+mj-lt"/>
              <a:buAutoNum type="arabicPeriod"/>
            </a:pPr>
            <a:r>
              <a:rPr lang="en-US" sz="5600" dirty="0" smtClean="0"/>
              <a:t>Passas</a:t>
            </a:r>
            <a:r>
              <a:rPr lang="en-US" sz="5600" dirty="0" smtClean="0"/>
              <a:t>, Christopher (2014). Instructional Design Models and Theories: The Discovery Learning Model. eLearning INDUSTRY. Retrieved July 19, 2016, from http://elearningindustry.com/discovery-learning-model</a:t>
            </a:r>
            <a:endParaRPr lang="en-US" sz="5600" dirty="0"/>
          </a:p>
          <a:p>
            <a:pPr marL="457200" indent="-457200">
              <a:buClr>
                <a:schemeClr val="accent2">
                  <a:lumMod val="75000"/>
                </a:schemeClr>
              </a:buClr>
              <a:buFont typeface="+mj-lt"/>
              <a:buAutoNum type="arabicPeriod"/>
            </a:pPr>
            <a:endParaRPr lang="en-US" sz="2500" dirty="0"/>
          </a:p>
          <a:p>
            <a:pPr marL="457200" lvl="0" indent="-457200">
              <a:buClr>
                <a:schemeClr val="accent2">
                  <a:lumMod val="75000"/>
                </a:schemeClr>
              </a:buClr>
              <a:buFont typeface="+mj-lt"/>
              <a:buAutoNum type="arabicPeriod"/>
            </a:pPr>
            <a:endParaRPr lang="en-US" sz="2500" dirty="0" smtClean="0"/>
          </a:p>
          <a:p>
            <a:pPr marL="457200" lvl="0" indent="-457200">
              <a:buClr>
                <a:schemeClr val="accent2">
                  <a:lumMod val="75000"/>
                </a:schemeClr>
              </a:buClr>
              <a:buFont typeface="+mj-lt"/>
              <a:buAutoNum type="arabicPeriod"/>
            </a:pPr>
            <a:endParaRPr lang="en-US" sz="2500" dirty="0" smtClean="0"/>
          </a:p>
          <a:p>
            <a:endParaRPr lang="en-US" sz="2500" dirty="0"/>
          </a:p>
          <a:p>
            <a:r>
              <a:rPr lang="en-US" sz="2500" dirty="0"/>
              <a:t>  </a:t>
            </a:r>
          </a:p>
          <a:p>
            <a:r>
              <a:rPr lang="en-US" sz="2500" dirty="0"/>
              <a:t> </a:t>
            </a:r>
          </a:p>
          <a:p>
            <a:endParaRPr lang="en-US" dirty="0"/>
          </a:p>
        </p:txBody>
      </p:sp>
    </p:spTree>
  </p:cSld>
  <p:clrMapOvr>
    <a:masterClrMapping/>
  </p:clrMapOvr>
  <p:transition spd="med">
    <p:comb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2938272" cy="1499616"/>
          </a:xfrm>
        </p:spPr>
        <p:txBody>
          <a:bodyPr/>
          <a:lstStyle/>
          <a:p>
            <a:r>
              <a:rPr lang="en-US" dirty="0" smtClean="0"/>
              <a:t>Summary</a:t>
            </a:r>
            <a:endParaRPr lang="en-US" dirty="0"/>
          </a:p>
        </p:txBody>
      </p:sp>
      <p:sp>
        <p:nvSpPr>
          <p:cNvPr id="3" name="Content Placeholder 2"/>
          <p:cNvSpPr>
            <a:spLocks noGrp="1"/>
          </p:cNvSpPr>
          <p:nvPr>
            <p:ph idx="1"/>
          </p:nvPr>
        </p:nvSpPr>
        <p:spPr>
          <a:xfrm>
            <a:off x="1024128" y="2844800"/>
            <a:ext cx="9720073" cy="3464560"/>
          </a:xfrm>
        </p:spPr>
        <p:txBody>
          <a:bodyPr>
            <a:normAutofit/>
          </a:bodyPr>
          <a:lstStyle/>
          <a:p>
            <a:r>
              <a:rPr lang="en-US" sz="2400" dirty="0" smtClean="0"/>
              <a:t>Universal Design for Learning, or UDL, has roots in both architecture and cognitive neuroscience.  Ronald Mace had the idea to create physical environments that from the start would meet the diverse needs of all individuals.  Meaning, we could provide a more functional environment or product for everyone, not just the disabled.</a:t>
            </a:r>
            <a:r>
              <a:rPr lang="en-US" sz="1100" dirty="0" smtClean="0"/>
              <a:t>(4)  </a:t>
            </a:r>
            <a:r>
              <a:rPr lang="en-US" sz="2400" dirty="0" smtClean="0"/>
              <a:t>UDL is a </a:t>
            </a:r>
            <a:r>
              <a:rPr lang="en-US" sz="2400" dirty="0" smtClean="0">
                <a:solidFill>
                  <a:schemeClr val="accent3">
                    <a:lumMod val="75000"/>
                  </a:schemeClr>
                </a:solidFill>
              </a:rPr>
              <a:t>set of principles for curriculum development that give all individuals equal opportunities to learn</a:t>
            </a:r>
            <a:r>
              <a:rPr lang="en-US" sz="2400" dirty="0" smtClean="0"/>
              <a:t>.  It provides a blueprint for creating</a:t>
            </a:r>
            <a:r>
              <a:rPr lang="en-US" sz="2400" dirty="0" smtClean="0">
                <a:solidFill>
                  <a:schemeClr val="accent3">
                    <a:lumMod val="75000"/>
                  </a:schemeClr>
                </a:solidFill>
              </a:rPr>
              <a:t> instructional goals, methods, materials, and assessments that work for everyone</a:t>
            </a:r>
            <a:r>
              <a:rPr lang="en-US" sz="2400" dirty="0" smtClean="0"/>
              <a:t>--not a single, one-size-fits-all solution but rather flexible approaches that can be customized and adjusted for individual needs.</a:t>
            </a:r>
            <a:r>
              <a:rPr lang="en-US" sz="1100" dirty="0" smtClean="0"/>
              <a:t>(1) </a:t>
            </a:r>
          </a:p>
        </p:txBody>
      </p:sp>
      <p:pic>
        <p:nvPicPr>
          <p:cNvPr id="4" name="Picture 3" descr="aem-medium.jpg"/>
          <p:cNvPicPr>
            <a:picLocks noChangeAspect="1"/>
          </p:cNvPicPr>
          <p:nvPr/>
        </p:nvPicPr>
        <p:blipFill>
          <a:blip r:embed="rId2"/>
          <a:stretch>
            <a:fillRect/>
          </a:stretch>
        </p:blipFill>
        <p:spPr>
          <a:xfrm>
            <a:off x="7264400" y="203200"/>
            <a:ext cx="3708400" cy="24003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half" idx="1"/>
          </p:nvPr>
        </p:nvSpPr>
        <p:spPr>
          <a:xfrm>
            <a:off x="711200" y="1879600"/>
            <a:ext cx="5219700" cy="4229100"/>
          </a:xfrm>
        </p:spPr>
        <p:txBody>
          <a:bodyPr wrap="square">
            <a:normAutofit/>
          </a:bodyPr>
          <a:lstStyle/>
          <a:p>
            <a:pPr marL="0" lvl="1" indent="-91440">
              <a:spcBef>
                <a:spcPts val="1200"/>
              </a:spcBef>
              <a:spcAft>
                <a:spcPts val="200"/>
              </a:spcAft>
              <a:buSzPct val="100000"/>
              <a:buNone/>
            </a:pPr>
            <a:r>
              <a:rPr lang="en-US" sz="2000" dirty="0" smtClean="0"/>
              <a:t>UDL is a </a:t>
            </a:r>
            <a:r>
              <a:rPr lang="en-US" sz="2000" dirty="0" smtClean="0">
                <a:solidFill>
                  <a:schemeClr val="accent3">
                    <a:lumMod val="75000"/>
                  </a:schemeClr>
                </a:solidFill>
              </a:rPr>
              <a:t>neuroscience based framework </a:t>
            </a:r>
            <a:r>
              <a:rPr lang="en-US" sz="2000" dirty="0" smtClean="0"/>
              <a:t>that is based upon </a:t>
            </a:r>
            <a:r>
              <a:rPr lang="en-US" sz="2000" dirty="0" smtClean="0">
                <a:solidFill>
                  <a:schemeClr val="accent3">
                    <a:lumMod val="75000"/>
                  </a:schemeClr>
                </a:solidFill>
              </a:rPr>
              <a:t>3 main principals</a:t>
            </a:r>
            <a:r>
              <a:rPr lang="en-US" sz="2000" dirty="0" smtClean="0"/>
              <a:t>. </a:t>
            </a:r>
          </a:p>
          <a:p>
            <a:pPr marL="0" lvl="1" indent="-91440">
              <a:spcBef>
                <a:spcPts val="1200"/>
              </a:spcBef>
              <a:spcAft>
                <a:spcPts val="200"/>
              </a:spcAft>
              <a:buSzPct val="100000"/>
              <a:buNone/>
            </a:pPr>
            <a:r>
              <a:rPr lang="en-US" sz="2000" dirty="0" smtClean="0"/>
              <a:t>So our learning styles are basically like snowflakes and UDL provides a framework to plan lessons in a way that all learners are reached by targeting those in the “margins” rather than just the average. </a:t>
            </a:r>
          </a:p>
          <a:p>
            <a:pPr marL="0" lvl="1" indent="-91440">
              <a:spcBef>
                <a:spcPts val="1200"/>
              </a:spcBef>
              <a:spcAft>
                <a:spcPts val="200"/>
              </a:spcAft>
              <a:buSzPct val="100000"/>
              <a:buNone/>
            </a:pPr>
            <a:r>
              <a:rPr lang="en-US" sz="2000" dirty="0" smtClean="0"/>
              <a:t>One example they used in a video online referred to captions that are used on TV. “Captions can be useful for deaf people, people trying to learn a new language, people in the gym, spouses who watch TV at different hours of the night.”</a:t>
            </a:r>
            <a:r>
              <a:rPr lang="en-US" sz="1100" dirty="0" smtClean="0"/>
              <a:t>(1) </a:t>
            </a:r>
          </a:p>
          <a:p>
            <a:endParaRPr lang="en-US" dirty="0"/>
          </a:p>
        </p:txBody>
      </p:sp>
      <p:pic>
        <p:nvPicPr>
          <p:cNvPr id="5" name="Content Placeholder 4" descr="download.png"/>
          <p:cNvPicPr>
            <a:picLocks noGrp="1" noChangeAspect="1"/>
          </p:cNvPicPr>
          <p:nvPr>
            <p:ph sz="half" idx="2"/>
          </p:nvPr>
        </p:nvPicPr>
        <p:blipFill>
          <a:blip r:embed="rId2"/>
          <a:stretch>
            <a:fillRect/>
          </a:stretch>
        </p:blipFill>
        <p:spPr>
          <a:xfrm>
            <a:off x="6015040" y="1574801"/>
            <a:ext cx="5619224" cy="4610100"/>
          </a:xfrm>
          <a:prstGeom prst="rect">
            <a:avLst/>
          </a:prstGeom>
          <a:ln w="12700">
            <a:noFill/>
            <a:prstDash val="dashDot"/>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pic>
        <p:nvPicPr>
          <p:cNvPr id="7" name="Content Placeholder 6" descr="UDL.png"/>
          <p:cNvPicPr>
            <a:picLocks noGrp="1" noChangeAspect="1"/>
          </p:cNvPicPr>
          <p:nvPr>
            <p:ph idx="1"/>
          </p:nvPr>
        </p:nvPicPr>
        <p:blipFill>
          <a:blip r:embed="rId2"/>
          <a:stretch>
            <a:fillRect/>
          </a:stretch>
        </p:blipFill>
        <p:spPr>
          <a:xfrm>
            <a:off x="6928180" y="1371600"/>
            <a:ext cx="4400219" cy="4836528"/>
          </a:xfrm>
          <a:effectLst>
            <a:outerShdw blurRad="63500" sx="102000" sy="102000" algn="ctr" rotWithShape="0">
              <a:prstClr val="black">
                <a:alpha val="40000"/>
              </a:prstClr>
            </a:outerShdw>
          </a:effectLst>
        </p:spPr>
      </p:pic>
      <p:sp>
        <p:nvSpPr>
          <p:cNvPr id="6" name="Text Placeholder 5"/>
          <p:cNvSpPr>
            <a:spLocks noGrp="1"/>
          </p:cNvSpPr>
          <p:nvPr>
            <p:ph type="body" sz="half" idx="2"/>
          </p:nvPr>
        </p:nvSpPr>
        <p:spPr>
          <a:xfrm>
            <a:off x="820928" y="1876506"/>
            <a:ext cx="5465572" cy="4511594"/>
          </a:xfrm>
        </p:spPr>
        <p:txBody>
          <a:bodyPr>
            <a:normAutofit fontScale="92500"/>
          </a:bodyPr>
          <a:lstStyle/>
          <a:p>
            <a:pPr>
              <a:buFont typeface="Arial" pitchFamily="34" charset="0"/>
              <a:buChar char="•"/>
            </a:pPr>
            <a:r>
              <a:rPr lang="en-US" sz="1900" dirty="0" smtClean="0"/>
              <a:t>What is Universal Design for Learning (or UDL)?</a:t>
            </a:r>
          </a:p>
          <a:p>
            <a:pPr lvl="1">
              <a:buFont typeface="Arial" pitchFamily="34" charset="0"/>
              <a:buChar char="•"/>
            </a:pPr>
            <a:r>
              <a:rPr lang="en-US" sz="1900" dirty="0" smtClean="0"/>
              <a:t>“UDL is a set of principles for curriculum development that give all individuals equal opportunities to learn.” </a:t>
            </a:r>
            <a:r>
              <a:rPr lang="en-US" dirty="0" smtClean="0"/>
              <a:t>(1)  </a:t>
            </a:r>
          </a:p>
          <a:p>
            <a:pPr>
              <a:buFont typeface="Arial" pitchFamily="34" charset="0"/>
              <a:buChar char="•"/>
            </a:pPr>
            <a:r>
              <a:rPr lang="en-US" sz="1900" dirty="0" smtClean="0"/>
              <a:t>Who is UDL for? </a:t>
            </a:r>
          </a:p>
          <a:p>
            <a:pPr lvl="1">
              <a:buFont typeface="Arial" pitchFamily="34" charset="0"/>
              <a:buChar char="•"/>
            </a:pPr>
            <a:r>
              <a:rPr lang="en-US" sz="1900" dirty="0" smtClean="0"/>
              <a:t>“UDL can assist anyone who plans lessons or develops curriculum to reduce barriers, as well as optimize levels of challenge and support, to meet the needs of all learners from the start.” </a:t>
            </a:r>
            <a:r>
              <a:rPr lang="en-US" dirty="0" smtClean="0"/>
              <a:t>(2)</a:t>
            </a:r>
          </a:p>
          <a:p>
            <a:pPr>
              <a:buFont typeface="Arial" pitchFamily="34" charset="0"/>
              <a:buChar char="•"/>
            </a:pPr>
            <a:r>
              <a:rPr lang="en-US" sz="1900" dirty="0" smtClean="0"/>
              <a:t>What are the three primary brain networks according to UDL?</a:t>
            </a:r>
          </a:p>
          <a:p>
            <a:pPr lvl="1">
              <a:buFont typeface="Arial" pitchFamily="34" charset="0"/>
              <a:buChar char="•"/>
            </a:pPr>
            <a:r>
              <a:rPr lang="en-US" sz="2100" dirty="0" smtClean="0"/>
              <a:t>Recognition Networks aka the "what" of learning</a:t>
            </a:r>
          </a:p>
          <a:p>
            <a:pPr lvl="1">
              <a:buFont typeface="Arial" pitchFamily="34" charset="0"/>
              <a:buChar char="•"/>
            </a:pPr>
            <a:r>
              <a:rPr lang="en-US" sz="2100" dirty="0" smtClean="0"/>
              <a:t>Strategic Networks aka the "how" of learning</a:t>
            </a:r>
          </a:p>
          <a:p>
            <a:pPr lvl="1">
              <a:buFont typeface="Arial" pitchFamily="34" charset="0"/>
              <a:buChar char="•"/>
            </a:pPr>
            <a:r>
              <a:rPr lang="en-US" sz="2100" dirty="0" smtClean="0"/>
              <a:t>Affective Networks aka the "why" of learning </a:t>
            </a:r>
            <a:r>
              <a:rPr lang="en-US" dirty="0" smtClean="0"/>
              <a:t>(2)</a:t>
            </a:r>
          </a:p>
          <a:p>
            <a:pPr lvl="1"/>
            <a:endParaRPr lang="en-US" sz="1600" dirty="0" smtClean="0"/>
          </a:p>
          <a:p>
            <a:endParaRPr lang="en-US" dirty="0"/>
          </a:p>
        </p:txBody>
      </p:sp>
    </p:spTree>
  </p:cSld>
  <p:clrMapOvr>
    <a:masterClrMapping/>
  </p:clrMapOvr>
  <p:transition spd="med">
    <p:pull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4" name="Content Placeholder 3"/>
          <p:cNvSpPr>
            <a:spLocks noGrp="1"/>
          </p:cNvSpPr>
          <p:nvPr>
            <p:ph sz="half" idx="2"/>
          </p:nvPr>
        </p:nvSpPr>
        <p:spPr>
          <a:xfrm>
            <a:off x="5989320" y="1130300"/>
            <a:ext cx="4932680" cy="5179060"/>
          </a:xfrm>
        </p:spPr>
        <p:txBody>
          <a:bodyPr>
            <a:normAutofit lnSpcReduction="10000"/>
          </a:bodyPr>
          <a:lstStyle/>
          <a:p>
            <a:pPr lvl="1">
              <a:buFont typeface="Wingdings" pitchFamily="2" charset="2"/>
              <a:buChar char="v"/>
            </a:pPr>
            <a:r>
              <a:rPr lang="en-US" dirty="0" smtClean="0"/>
              <a:t>How does the UDL address learning?  </a:t>
            </a:r>
          </a:p>
          <a:p>
            <a:pPr lvl="2">
              <a:buFont typeface="Courier New" pitchFamily="49" charset="0"/>
              <a:buChar char="o"/>
            </a:pPr>
            <a:r>
              <a:rPr lang="en-US" sz="1800" dirty="0" smtClean="0"/>
              <a:t>Through the UDL Guidelines. </a:t>
            </a:r>
          </a:p>
          <a:p>
            <a:pPr lvl="3">
              <a:buFont typeface="Wingdings" pitchFamily="2" charset="2"/>
              <a:buChar char="§"/>
            </a:pPr>
            <a:r>
              <a:rPr lang="en-US" sz="1800" dirty="0" smtClean="0"/>
              <a:t>Provide multiple means of Representation such as media.</a:t>
            </a:r>
            <a:r>
              <a:rPr lang="en-US" sz="1100" dirty="0" smtClean="0"/>
              <a:t>(3)</a:t>
            </a:r>
          </a:p>
          <a:p>
            <a:pPr lvl="3">
              <a:buFont typeface="Wingdings" pitchFamily="2" charset="2"/>
              <a:buChar char="§"/>
            </a:pPr>
            <a:r>
              <a:rPr lang="en-US" sz="1800" dirty="0" smtClean="0"/>
              <a:t>Provide multiple means of Action and Expression, such as options for them to express what they know and provide models, feedback and support.</a:t>
            </a:r>
            <a:r>
              <a:rPr lang="en-US" sz="1100" dirty="0" smtClean="0"/>
              <a:t>(3)</a:t>
            </a:r>
          </a:p>
          <a:p>
            <a:pPr lvl="3">
              <a:buFont typeface="Wingdings" pitchFamily="2" charset="2"/>
              <a:buChar char="§"/>
            </a:pPr>
            <a:r>
              <a:rPr lang="en-US" sz="1800" dirty="0" smtClean="0"/>
              <a:t>Provide multiple means of engagement such as choices to fuel learning, goal setting and a love of learning.</a:t>
            </a:r>
            <a:r>
              <a:rPr lang="en-US" sz="1100" dirty="0" smtClean="0"/>
              <a:t> (3)</a:t>
            </a:r>
          </a:p>
          <a:p>
            <a:pPr lvl="2"/>
            <a:endParaRPr lang="en-US" sz="1800" dirty="0" smtClean="0"/>
          </a:p>
          <a:p>
            <a:pPr lvl="1">
              <a:buFont typeface="Wingdings" pitchFamily="2" charset="2"/>
              <a:buChar char="v"/>
            </a:pPr>
            <a:r>
              <a:rPr lang="en-US" dirty="0" smtClean="0"/>
              <a:t>UDL and Technology:</a:t>
            </a:r>
          </a:p>
          <a:p>
            <a:pPr lvl="3">
              <a:buFont typeface="Courier New" pitchFamily="49" charset="0"/>
              <a:buChar char="o"/>
            </a:pPr>
            <a:r>
              <a:rPr lang="en-US" sz="1800" dirty="0" smtClean="0"/>
              <a:t>Computers on great for this design because computers allow of flexibility. </a:t>
            </a:r>
          </a:p>
          <a:p>
            <a:pPr lvl="3">
              <a:buFont typeface="Courier New" pitchFamily="49" charset="0"/>
              <a:buChar char="o"/>
            </a:pPr>
            <a:r>
              <a:rPr lang="en-US" sz="1800" dirty="0" smtClean="0"/>
              <a:t> Learning materials can be easily changed, such as, fonts can be enlarged for individuals with visual impairments or even printed out in Braille.</a:t>
            </a:r>
            <a:r>
              <a:rPr lang="en-US" sz="1100" dirty="0" smtClean="0"/>
              <a:t> (4)</a:t>
            </a:r>
          </a:p>
          <a:p>
            <a:endParaRPr lang="en-US" dirty="0"/>
          </a:p>
        </p:txBody>
      </p:sp>
      <p:pic>
        <p:nvPicPr>
          <p:cNvPr id="7" name="Content Placeholder 6" descr="cover from UDL.jpg"/>
          <p:cNvPicPr>
            <a:picLocks noGrp="1" noChangeAspect="1"/>
          </p:cNvPicPr>
          <p:nvPr>
            <p:ph sz="half" idx="1"/>
          </p:nvPr>
        </p:nvPicPr>
        <p:blipFill>
          <a:blip r:embed="rId2"/>
          <a:stretch>
            <a:fillRect/>
          </a:stretch>
        </p:blipFill>
        <p:spPr>
          <a:xfrm>
            <a:off x="1205539" y="1892300"/>
            <a:ext cx="4574187" cy="4965700"/>
          </a:xfrm>
        </p:spPr>
      </p:pic>
    </p:spTree>
  </p:cSld>
  <p:clrMapOvr>
    <a:masterClrMapping/>
  </p:clrMapOvr>
  <p:transition spd="med">
    <p:zoom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and contrast</a:t>
            </a:r>
            <a:endParaRPr lang="en-US" dirty="0"/>
          </a:p>
        </p:txBody>
      </p:sp>
      <p:sp>
        <p:nvSpPr>
          <p:cNvPr id="3" name="Content Placeholder 2"/>
          <p:cNvSpPr>
            <a:spLocks noGrp="1"/>
          </p:cNvSpPr>
          <p:nvPr>
            <p:ph idx="1"/>
          </p:nvPr>
        </p:nvSpPr>
        <p:spPr>
          <a:xfrm>
            <a:off x="947928" y="1955800"/>
            <a:ext cx="9720073" cy="1587500"/>
          </a:xfrm>
        </p:spPr>
        <p:txBody>
          <a:bodyPr>
            <a:normAutofit lnSpcReduction="10000"/>
          </a:bodyPr>
          <a:lstStyle/>
          <a:p>
            <a:pPr algn="ctr"/>
            <a:r>
              <a:rPr lang="en-US" dirty="0" smtClean="0"/>
              <a:t>UDL vs. Bruner's Discovery Learning Model</a:t>
            </a:r>
            <a:br>
              <a:rPr lang="en-US" dirty="0" smtClean="0"/>
            </a:br>
            <a:r>
              <a:rPr lang="en-US" dirty="0" smtClean="0"/>
              <a:t/>
            </a:r>
            <a:br>
              <a:rPr lang="en-US" dirty="0" smtClean="0"/>
            </a:br>
            <a:r>
              <a:rPr lang="en-US" dirty="0" smtClean="0"/>
              <a:t>*UDL is a set of principles used for curriculum development while Discovery Learning is a method of Inquiry Based Instruction.</a:t>
            </a:r>
            <a:br>
              <a:rPr lang="en-US" dirty="0" smtClean="0"/>
            </a:br>
            <a:endParaRPr lang="en-US" dirty="0"/>
          </a:p>
        </p:txBody>
      </p:sp>
      <p:pic>
        <p:nvPicPr>
          <p:cNvPr id="4" name="Picture 3" descr="UDL (1).png"/>
          <p:cNvPicPr>
            <a:picLocks noChangeAspect="1"/>
          </p:cNvPicPr>
          <p:nvPr/>
        </p:nvPicPr>
        <p:blipFill>
          <a:blip r:embed="rId2"/>
          <a:stretch>
            <a:fillRect/>
          </a:stretch>
        </p:blipFill>
        <p:spPr>
          <a:xfrm>
            <a:off x="996949" y="3238500"/>
            <a:ext cx="3740151" cy="3289300"/>
          </a:xfrm>
          <a:prstGeom prst="rect">
            <a:avLst/>
          </a:prstGeom>
        </p:spPr>
      </p:pic>
      <p:sp>
        <p:nvSpPr>
          <p:cNvPr id="5" name="Rectangle 4"/>
          <p:cNvSpPr/>
          <p:nvPr/>
        </p:nvSpPr>
        <p:spPr>
          <a:xfrm>
            <a:off x="5033180" y="4140814"/>
            <a:ext cx="2160100" cy="1200329"/>
          </a:xfrm>
          <a:prstGeom prst="rect">
            <a:avLst/>
          </a:prstGeom>
          <a:noFill/>
        </p:spPr>
        <p:txBody>
          <a:bodyPr wrap="square" lIns="91440" tIns="45720" rIns="91440" bIns="45720">
            <a:spAutoFit/>
          </a:bodyPr>
          <a:lstStyle/>
          <a:p>
            <a:pPr algn="ctr"/>
            <a:r>
              <a:rPr lang="en-US" sz="7200" b="1" dirty="0" smtClean="0">
                <a:ln w="19050">
                  <a:solidFill>
                    <a:schemeClr val="tx2">
                      <a:tint val="1000"/>
                    </a:schemeClr>
                  </a:solidFill>
                  <a:prstDash val="solid"/>
                </a:ln>
                <a:solidFill>
                  <a:schemeClr val="accent3"/>
                </a:solidFill>
                <a:effectLst>
                  <a:glow rad="101600">
                    <a:schemeClr val="accent6">
                      <a:satMod val="175000"/>
                      <a:alpha val="40000"/>
                    </a:schemeClr>
                  </a:glow>
                  <a:outerShdw blurRad="50000" dist="50800" dir="7500000" algn="tl">
                    <a:srgbClr val="000000">
                      <a:shade val="5000"/>
                      <a:alpha val="35000"/>
                    </a:srgbClr>
                  </a:outerShdw>
                </a:effectLst>
              </a:rPr>
              <a:t>VS.</a:t>
            </a:r>
            <a:endParaRPr lang="en-US" sz="7200" b="1" cap="none" spc="0" dirty="0">
              <a:ln w="19050">
                <a:solidFill>
                  <a:schemeClr val="tx2">
                    <a:tint val="1000"/>
                  </a:schemeClr>
                </a:solidFill>
                <a:prstDash val="solid"/>
              </a:ln>
              <a:solidFill>
                <a:schemeClr val="accent3"/>
              </a:solidFill>
              <a:effectLst>
                <a:glow rad="101600">
                  <a:schemeClr val="accent6">
                    <a:satMod val="175000"/>
                    <a:alpha val="40000"/>
                  </a:schemeClr>
                </a:glow>
                <a:outerShdw blurRad="50000" dist="50800" dir="7500000" algn="tl">
                  <a:srgbClr val="000000">
                    <a:shade val="5000"/>
                    <a:alpha val="35000"/>
                  </a:srgbClr>
                </a:outerShdw>
              </a:effectLst>
            </a:endParaRPr>
          </a:p>
        </p:txBody>
      </p:sp>
      <p:pic>
        <p:nvPicPr>
          <p:cNvPr id="6" name="Picture 5" descr="505 Bruner cloud.jpg"/>
          <p:cNvPicPr>
            <a:picLocks noChangeAspect="1"/>
          </p:cNvPicPr>
          <p:nvPr/>
        </p:nvPicPr>
        <p:blipFill>
          <a:blip r:embed="rId3"/>
          <a:stretch>
            <a:fillRect/>
          </a:stretch>
        </p:blipFill>
        <p:spPr>
          <a:xfrm>
            <a:off x="7300913" y="3188970"/>
            <a:ext cx="3260408" cy="3315669"/>
          </a:xfrm>
          <a:prstGeom prst="rect">
            <a:avLst/>
          </a:prstGeom>
        </p:spPr>
      </p:pic>
    </p:spTree>
  </p:cSld>
  <p:clrMapOvr>
    <a:masterClrMapping/>
  </p:clrMapOvr>
  <p:transition spd="med">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and contrast</a:t>
            </a:r>
            <a:endParaRPr lang="en-US" dirty="0"/>
          </a:p>
        </p:txBody>
      </p:sp>
      <p:sp>
        <p:nvSpPr>
          <p:cNvPr id="3" name="Text Placeholder 2"/>
          <p:cNvSpPr>
            <a:spLocks noGrp="1"/>
          </p:cNvSpPr>
          <p:nvPr>
            <p:ph type="body" idx="1"/>
          </p:nvPr>
        </p:nvSpPr>
        <p:spPr/>
        <p:txBody>
          <a:bodyPr/>
          <a:lstStyle/>
          <a:p>
            <a:r>
              <a:rPr lang="en-US" dirty="0" smtClean="0"/>
              <a:t>*</a:t>
            </a:r>
            <a:r>
              <a:rPr lang="en-US" dirty="0" smtClean="0"/>
              <a:t>UDL consists of 3 principles </a:t>
            </a:r>
            <a:r>
              <a:rPr lang="en-US" sz="1100" dirty="0" smtClean="0"/>
              <a:t>(1</a:t>
            </a:r>
            <a:r>
              <a:rPr lang="en-US" sz="1100" dirty="0" smtClean="0"/>
              <a:t>)</a:t>
            </a:r>
            <a:r>
              <a:rPr lang="en-US" dirty="0" smtClean="0"/>
              <a:t> :</a:t>
            </a:r>
            <a:endParaRPr lang="en-US" dirty="0"/>
          </a:p>
        </p:txBody>
      </p:sp>
      <p:sp>
        <p:nvSpPr>
          <p:cNvPr id="4" name="Content Placeholder 3"/>
          <p:cNvSpPr>
            <a:spLocks noGrp="1"/>
          </p:cNvSpPr>
          <p:nvPr>
            <p:ph sz="half" idx="2"/>
          </p:nvPr>
        </p:nvSpPr>
        <p:spPr/>
        <p:txBody>
          <a:bodyPr/>
          <a:lstStyle/>
          <a:p>
            <a:pPr marL="457200" indent="-457200">
              <a:buFont typeface="+mj-lt"/>
              <a:buAutoNum type="arabicPeriod"/>
            </a:pPr>
            <a:r>
              <a:rPr lang="en-US" dirty="0" smtClean="0"/>
              <a:t>Provided </a:t>
            </a:r>
            <a:r>
              <a:rPr lang="en-US" dirty="0" smtClean="0"/>
              <a:t>multiple means of </a:t>
            </a:r>
            <a:r>
              <a:rPr lang="en-US" dirty="0" smtClean="0"/>
              <a:t>Representation</a:t>
            </a:r>
          </a:p>
          <a:p>
            <a:pPr marL="457200" indent="-457200">
              <a:buFont typeface="+mj-lt"/>
              <a:buAutoNum type="arabicPeriod"/>
            </a:pPr>
            <a:r>
              <a:rPr lang="en-US" dirty="0" smtClean="0"/>
              <a:t>Provide </a:t>
            </a:r>
            <a:r>
              <a:rPr lang="en-US" dirty="0" smtClean="0"/>
              <a:t>multiple means of Action and </a:t>
            </a:r>
            <a:r>
              <a:rPr lang="en-US" dirty="0" smtClean="0"/>
              <a:t>Expression</a:t>
            </a:r>
          </a:p>
          <a:p>
            <a:pPr marL="457200" indent="-457200">
              <a:buFont typeface="+mj-lt"/>
              <a:buAutoNum type="arabicPeriod"/>
            </a:pPr>
            <a:r>
              <a:rPr lang="en-US" dirty="0" smtClean="0"/>
              <a:t>Provide </a:t>
            </a:r>
            <a:r>
              <a:rPr lang="en-US" dirty="0" smtClean="0"/>
              <a:t>multiple means of Engagement</a:t>
            </a:r>
            <a:endParaRPr lang="en-US" dirty="0"/>
          </a:p>
        </p:txBody>
      </p:sp>
      <p:sp>
        <p:nvSpPr>
          <p:cNvPr id="5" name="Text Placeholder 4"/>
          <p:cNvSpPr>
            <a:spLocks noGrp="1"/>
          </p:cNvSpPr>
          <p:nvPr>
            <p:ph type="body" sz="quarter" idx="3"/>
          </p:nvPr>
        </p:nvSpPr>
        <p:spPr>
          <a:xfrm>
            <a:off x="5990888" y="2179636"/>
            <a:ext cx="5731212" cy="822960"/>
          </a:xfrm>
        </p:spPr>
        <p:txBody>
          <a:bodyPr/>
          <a:lstStyle/>
          <a:p>
            <a:r>
              <a:rPr lang="en-US" dirty="0" smtClean="0"/>
              <a:t>*Discovery learning integrates </a:t>
            </a:r>
            <a:r>
              <a:rPr lang="en-US" dirty="0" smtClean="0"/>
              <a:t>5 principles </a:t>
            </a:r>
            <a:r>
              <a:rPr lang="en-US" sz="1100" dirty="0" smtClean="0"/>
              <a:t>(9</a:t>
            </a:r>
            <a:r>
              <a:rPr lang="en-US" sz="1100" dirty="0" smtClean="0"/>
              <a:t>) </a:t>
            </a:r>
            <a:r>
              <a:rPr lang="en-US" dirty="0" smtClean="0"/>
              <a:t>:</a:t>
            </a:r>
            <a:endParaRPr lang="en-US" dirty="0"/>
          </a:p>
        </p:txBody>
      </p:sp>
      <p:sp>
        <p:nvSpPr>
          <p:cNvPr id="6" name="Content Placeholder 5"/>
          <p:cNvSpPr>
            <a:spLocks noGrp="1"/>
          </p:cNvSpPr>
          <p:nvPr>
            <p:ph sz="quarter" idx="4"/>
          </p:nvPr>
        </p:nvSpPr>
        <p:spPr/>
        <p:txBody>
          <a:bodyPr/>
          <a:lstStyle/>
          <a:p>
            <a:pPr marL="457200" indent="-457200">
              <a:buFont typeface="+mj-lt"/>
              <a:buAutoNum type="arabicPeriod"/>
            </a:pPr>
            <a:r>
              <a:rPr lang="en-US" dirty="0" smtClean="0"/>
              <a:t>Problem Solving</a:t>
            </a:r>
          </a:p>
          <a:p>
            <a:pPr marL="457200" indent="-457200">
              <a:buFont typeface="+mj-lt"/>
              <a:buAutoNum type="arabicPeriod"/>
            </a:pPr>
            <a:r>
              <a:rPr lang="en-US" dirty="0" smtClean="0"/>
              <a:t>Learner Management</a:t>
            </a:r>
          </a:p>
          <a:p>
            <a:pPr marL="457200" indent="-457200">
              <a:buFont typeface="+mj-lt"/>
              <a:buAutoNum type="arabicPeriod"/>
            </a:pPr>
            <a:r>
              <a:rPr lang="en-US" dirty="0" smtClean="0"/>
              <a:t>Integrating </a:t>
            </a:r>
            <a:r>
              <a:rPr lang="en-US" dirty="0" smtClean="0"/>
              <a:t>and </a:t>
            </a:r>
            <a:r>
              <a:rPr lang="en-US" dirty="0" smtClean="0"/>
              <a:t>Connecting</a:t>
            </a:r>
          </a:p>
          <a:p>
            <a:pPr marL="457200" indent="-457200">
              <a:buFont typeface="+mj-lt"/>
              <a:buAutoNum type="arabicPeriod"/>
            </a:pPr>
            <a:r>
              <a:rPr lang="en-US" dirty="0" smtClean="0"/>
              <a:t>Information </a:t>
            </a:r>
            <a:r>
              <a:rPr lang="en-US" dirty="0" smtClean="0"/>
              <a:t>Analysis and </a:t>
            </a:r>
            <a:r>
              <a:rPr lang="en-US" dirty="0" smtClean="0"/>
              <a:t>Interpretation</a:t>
            </a:r>
          </a:p>
          <a:p>
            <a:pPr marL="457200" indent="-457200">
              <a:buFont typeface="+mj-lt"/>
              <a:buAutoNum type="arabicPeriod"/>
            </a:pPr>
            <a:r>
              <a:rPr lang="en-US" dirty="0" smtClean="0"/>
              <a:t>Failure </a:t>
            </a:r>
            <a:r>
              <a:rPr lang="en-US" dirty="0" smtClean="0"/>
              <a:t>and Feedback</a:t>
            </a:r>
            <a:endParaRPr lang="en-US" dirty="0"/>
          </a:p>
        </p:txBody>
      </p:sp>
    </p:spTree>
  </p:cSld>
  <p:clrMapOvr>
    <a:masterClrMapping/>
  </p:clrMapOvr>
  <p:transition spd="med">
    <p:wheel spokes="2"/>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and contrast</a:t>
            </a:r>
            <a:endParaRPr lang="en-US" dirty="0"/>
          </a:p>
        </p:txBody>
      </p:sp>
      <p:pic>
        <p:nvPicPr>
          <p:cNvPr id="5" name="Content Placeholder 4" descr="20e8999f-8d46-4638-b9a3-5bc12c463240.png"/>
          <p:cNvPicPr>
            <a:picLocks noGrp="1" noChangeAspect="1"/>
          </p:cNvPicPr>
          <p:nvPr>
            <p:ph idx="1"/>
          </p:nvPr>
        </p:nvPicPr>
        <p:blipFill>
          <a:blip r:embed="rId2"/>
          <a:stretch>
            <a:fillRect/>
          </a:stretch>
        </p:blipFill>
        <p:spPr>
          <a:xfrm>
            <a:off x="7429500" y="1185999"/>
            <a:ext cx="2620169" cy="3868602"/>
          </a:xfrm>
        </p:spPr>
      </p:pic>
      <p:sp>
        <p:nvSpPr>
          <p:cNvPr id="4" name="Text Placeholder 3"/>
          <p:cNvSpPr>
            <a:spLocks noGrp="1"/>
          </p:cNvSpPr>
          <p:nvPr>
            <p:ph type="body" sz="half" idx="2"/>
          </p:nvPr>
        </p:nvSpPr>
        <p:spPr/>
        <p:txBody>
          <a:bodyPr>
            <a:normAutofit lnSpcReduction="10000"/>
          </a:bodyPr>
          <a:lstStyle/>
          <a:p>
            <a:r>
              <a:rPr lang="en-US" dirty="0" smtClean="0"/>
              <a:t>Universal Design for Learning's goal is to "give all individuals equal opportunity to learn."</a:t>
            </a:r>
            <a:r>
              <a:rPr lang="en-US" sz="1100" dirty="0" smtClean="0"/>
              <a:t>(1)</a:t>
            </a:r>
            <a:r>
              <a:rPr lang="en-US" dirty="0" smtClean="0"/>
              <a:t/>
            </a:r>
            <a:br>
              <a:rPr lang="en-US" dirty="0" smtClean="0"/>
            </a:br>
            <a:r>
              <a:rPr lang="en-US" dirty="0" smtClean="0"/>
              <a:t/>
            </a:r>
            <a:br>
              <a:rPr lang="en-US" dirty="0" smtClean="0"/>
            </a:br>
            <a:r>
              <a:rPr lang="en-US" dirty="0" smtClean="0"/>
              <a:t>Bruner's Discovery Learning Model's goal is for "the learners to reach the end result on their own." </a:t>
            </a:r>
            <a:r>
              <a:rPr lang="en-US" sz="1100" dirty="0" smtClean="0"/>
              <a:t>(9)</a:t>
            </a:r>
            <a:r>
              <a:rPr lang="en-US" dirty="0" smtClean="0"/>
              <a:t/>
            </a:r>
            <a:br>
              <a:rPr lang="en-US" dirty="0" smtClean="0"/>
            </a:br>
            <a:r>
              <a:rPr lang="en-US" dirty="0" smtClean="0"/>
              <a:t/>
            </a:r>
            <a:br>
              <a:rPr lang="en-US" dirty="0" smtClean="0"/>
            </a:br>
            <a:r>
              <a:rPr lang="en-US" dirty="0" smtClean="0">
                <a:solidFill>
                  <a:schemeClr val="accent3">
                    <a:lumMod val="75000"/>
                  </a:schemeClr>
                </a:solidFill>
              </a:rPr>
              <a:t>Both</a:t>
            </a:r>
            <a:r>
              <a:rPr lang="en-US" dirty="0" smtClean="0"/>
              <a:t> UDL and the Discovery Learning Model can be used in </a:t>
            </a:r>
            <a:r>
              <a:rPr lang="en-US" dirty="0" smtClean="0"/>
              <a:t>conjunction </a:t>
            </a:r>
            <a:r>
              <a:rPr lang="en-US" dirty="0" smtClean="0"/>
              <a:t>with other theories.</a:t>
            </a:r>
            <a:br>
              <a:rPr lang="en-US" dirty="0" smtClean="0"/>
            </a:br>
            <a:r>
              <a:rPr lang="en-US" dirty="0" smtClean="0"/>
              <a:t/>
            </a:r>
            <a:br>
              <a:rPr lang="en-US" dirty="0" smtClean="0"/>
            </a:br>
            <a:r>
              <a:rPr lang="en-US" dirty="0" smtClean="0"/>
              <a:t>Multiple techniques, such as games and stories, are used with </a:t>
            </a:r>
            <a:r>
              <a:rPr lang="en-US" dirty="0" smtClean="0">
                <a:solidFill>
                  <a:schemeClr val="accent3">
                    <a:lumMod val="75000"/>
                  </a:schemeClr>
                </a:solidFill>
              </a:rPr>
              <a:t>both</a:t>
            </a:r>
            <a:r>
              <a:rPr lang="en-US" dirty="0" smtClean="0"/>
              <a:t> models to keep students interested in the topic.</a:t>
            </a:r>
            <a:br>
              <a:rPr lang="en-US" dirty="0" smtClean="0"/>
            </a:br>
            <a:r>
              <a:rPr lang="en-US" dirty="0" smtClean="0"/>
              <a:t/>
            </a:r>
            <a:br>
              <a:rPr lang="en-US" dirty="0" smtClean="0"/>
            </a:br>
            <a:r>
              <a:rPr lang="en-US" dirty="0" smtClean="0"/>
              <a:t>The Discovery Learning Model </a:t>
            </a:r>
            <a:r>
              <a:rPr lang="en-US" dirty="0" smtClean="0">
                <a:solidFill>
                  <a:schemeClr val="accent3">
                    <a:lumMod val="75000"/>
                  </a:schemeClr>
                </a:solidFill>
              </a:rPr>
              <a:t>and</a:t>
            </a:r>
            <a:r>
              <a:rPr lang="en-US" dirty="0" smtClean="0"/>
              <a:t> UDL encourage </a:t>
            </a:r>
            <a:r>
              <a:rPr lang="en-US" dirty="0" smtClean="0">
                <a:solidFill>
                  <a:schemeClr val="accent3">
                    <a:lumMod val="75000"/>
                  </a:schemeClr>
                </a:solidFill>
              </a:rPr>
              <a:t>active involvement and creativity</a:t>
            </a:r>
            <a:r>
              <a:rPr lang="en-US" dirty="0" smtClean="0"/>
              <a:t>.</a:t>
            </a:r>
            <a:endParaRPr lang="en-US" dirty="0"/>
          </a:p>
        </p:txBody>
      </p:sp>
      <p:sp>
        <p:nvSpPr>
          <p:cNvPr id="6" name="TextBox 5"/>
          <p:cNvSpPr txBox="1"/>
          <p:nvPr/>
        </p:nvSpPr>
        <p:spPr>
          <a:xfrm>
            <a:off x="7353300" y="5003800"/>
            <a:ext cx="2971800" cy="646331"/>
          </a:xfrm>
          <a:prstGeom prst="rect">
            <a:avLst/>
          </a:prstGeom>
          <a:noFill/>
        </p:spPr>
        <p:txBody>
          <a:bodyPr wrap="square" rtlCol="0">
            <a:spAutoFit/>
          </a:bodyPr>
          <a:lstStyle/>
          <a:p>
            <a:pPr algn="ctr"/>
            <a:r>
              <a:rPr lang="en-US" dirty="0" smtClean="0"/>
              <a:t>Bruner</a:t>
            </a:r>
          </a:p>
          <a:p>
            <a:pPr algn="ctr"/>
            <a:r>
              <a:rPr lang="en-US" dirty="0" smtClean="0"/>
              <a:t> </a:t>
            </a:r>
            <a:r>
              <a:rPr lang="en-US" dirty="0" smtClean="0"/>
              <a:t>D</a:t>
            </a:r>
            <a:r>
              <a:rPr lang="en-US" dirty="0" smtClean="0"/>
              <a:t>iscovery Learning Model</a:t>
            </a:r>
            <a:endParaRPr lang="en-US" dirty="0"/>
          </a:p>
        </p:txBody>
      </p:sp>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81393" y="1586974"/>
            <a:ext cx="3983008" cy="27121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152400" y="876300"/>
            <a:ext cx="8826500" cy="825500"/>
          </a:xfrm>
        </p:spPr>
        <p:txBody>
          <a:bodyPr>
            <a:normAutofit/>
          </a:bodyPr>
          <a:lstStyle/>
          <a:p>
            <a:r>
              <a:rPr lang="en-US" sz="4400" dirty="0" smtClean="0"/>
              <a:t>     Universal Design for learning</a:t>
            </a:r>
            <a:endParaRPr lang="en-US" sz="4400" dirty="0"/>
          </a:p>
        </p:txBody>
      </p:sp>
      <p:sp>
        <p:nvSpPr>
          <p:cNvPr id="3" name="Content Placeholder 2"/>
          <p:cNvSpPr>
            <a:spLocks noGrp="1"/>
          </p:cNvSpPr>
          <p:nvPr>
            <p:ph idx="1"/>
          </p:nvPr>
        </p:nvSpPr>
        <p:spPr>
          <a:xfrm>
            <a:off x="227964" y="4260507"/>
            <a:ext cx="11964036" cy="2597493"/>
          </a:xfrm>
        </p:spPr>
        <p:txBody>
          <a:bodyPr/>
          <a:lstStyle/>
          <a:p>
            <a:pPr marL="0" indent="0">
              <a:buNone/>
            </a:pPr>
            <a:r>
              <a:rPr lang="en-US" sz="3600" dirty="0" smtClean="0"/>
              <a:t>Goal</a:t>
            </a:r>
            <a:r>
              <a:rPr lang="en-US" sz="3600" dirty="0"/>
              <a:t>: The students will apply mathematical process standards to represent and compare whole numbers, using the “ is greater” than and “is less” than symbols. The student is expected to recognize instantly the quantity of structured arrangements.</a:t>
            </a:r>
          </a:p>
          <a:p>
            <a:endParaRPr lang="en-US" dirty="0"/>
          </a:p>
        </p:txBody>
      </p:sp>
    </p:spTree>
    <p:extLst>
      <p:ext uri="{BB962C8B-B14F-4D97-AF65-F5344CB8AC3E}">
        <p14:creationId xmlns:p14="http://schemas.microsoft.com/office/powerpoint/2010/main" xmlns="" val="3235479581"/>
      </p:ext>
    </p:extLst>
  </p:cSld>
  <p:clrMapOvr>
    <a:masterClrMapping/>
  </p:clrMapOvr>
  <p:transition spd="med">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230</TotalTime>
  <Words>1209</Words>
  <Application>Microsoft Office PowerPoint</Application>
  <PresentationFormat>Custom</PresentationFormat>
  <Paragraphs>126</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Integral</vt:lpstr>
      <vt:lpstr>Universal Design for Learning</vt:lpstr>
      <vt:lpstr>Summary</vt:lpstr>
      <vt:lpstr>Summary</vt:lpstr>
      <vt:lpstr>Key points</vt:lpstr>
      <vt:lpstr>Key Points</vt:lpstr>
      <vt:lpstr>Compare and contrast</vt:lpstr>
      <vt:lpstr>Compare and contrast</vt:lpstr>
      <vt:lpstr>Compare and contrast</vt:lpstr>
      <vt:lpstr>     Universal Design for learning</vt:lpstr>
      <vt:lpstr>Differentiated Instruction</vt:lpstr>
      <vt:lpstr>Differentiated Instruction: Teaching Strategies </vt:lpstr>
      <vt:lpstr>Activities: </vt:lpstr>
      <vt:lpstr>Note: Teacher must prep this game before hand. First, print out labels that will go on the bottom on the cup using the numbers you want your students to solve. Do not include the answer on the label, you can put the answer inside the bottom of the cup if needed .</vt:lpstr>
      <vt:lpstr>Slide 14</vt:lpstr>
      <vt:lpstr>Slide 15</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dc:creator>
  <cp:lastModifiedBy>Shannon</cp:lastModifiedBy>
  <cp:revision>9</cp:revision>
  <dcterms:created xsi:type="dcterms:W3CDTF">2014-09-12T02:18:28Z</dcterms:created>
  <dcterms:modified xsi:type="dcterms:W3CDTF">2016-07-23T18:58:18Z</dcterms:modified>
</cp:coreProperties>
</file>